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wdp" ContentType="image/vnd.ms-photo"/>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99"/>
  </p:notesMasterIdLst>
  <p:handoutMasterIdLst>
    <p:handoutMasterId r:id="rId100"/>
  </p:handoutMasterIdLst>
  <p:sldIdLst>
    <p:sldId id="779" r:id="rId2"/>
    <p:sldId id="661" r:id="rId3"/>
    <p:sldId id="866" r:id="rId4"/>
    <p:sldId id="867" r:id="rId5"/>
    <p:sldId id="514" r:id="rId6"/>
    <p:sldId id="863" r:id="rId7"/>
    <p:sldId id="864" r:id="rId8"/>
    <p:sldId id="817" r:id="rId9"/>
    <p:sldId id="818" r:id="rId10"/>
    <p:sldId id="654" r:id="rId11"/>
    <p:sldId id="865" r:id="rId12"/>
    <p:sldId id="868" r:id="rId13"/>
    <p:sldId id="869" r:id="rId14"/>
    <p:sldId id="870" r:id="rId15"/>
    <p:sldId id="871" r:id="rId16"/>
    <p:sldId id="872" r:id="rId17"/>
    <p:sldId id="873" r:id="rId18"/>
    <p:sldId id="874" r:id="rId19"/>
    <p:sldId id="875" r:id="rId20"/>
    <p:sldId id="876" r:id="rId21"/>
    <p:sldId id="877" r:id="rId22"/>
    <p:sldId id="879" r:id="rId23"/>
    <p:sldId id="880" r:id="rId24"/>
    <p:sldId id="878" r:id="rId25"/>
    <p:sldId id="883" r:id="rId26"/>
    <p:sldId id="884" r:id="rId27"/>
    <p:sldId id="882" r:id="rId28"/>
    <p:sldId id="897" r:id="rId29"/>
    <p:sldId id="886" r:id="rId30"/>
    <p:sldId id="885" r:id="rId31"/>
    <p:sldId id="467" r:id="rId32"/>
    <p:sldId id="782" r:id="rId33"/>
    <p:sldId id="783" r:id="rId34"/>
    <p:sldId id="784" r:id="rId35"/>
    <p:sldId id="695" r:id="rId36"/>
    <p:sldId id="696" r:id="rId37"/>
    <p:sldId id="697" r:id="rId38"/>
    <p:sldId id="698" r:id="rId39"/>
    <p:sldId id="699" r:id="rId40"/>
    <p:sldId id="700" r:id="rId41"/>
    <p:sldId id="701" r:id="rId42"/>
    <p:sldId id="715" r:id="rId43"/>
    <p:sldId id="702" r:id="rId44"/>
    <p:sldId id="735" r:id="rId45"/>
    <p:sldId id="494" r:id="rId46"/>
    <p:sldId id="768" r:id="rId47"/>
    <p:sldId id="518" r:id="rId48"/>
    <p:sldId id="519" r:id="rId49"/>
    <p:sldId id="502" r:id="rId50"/>
    <p:sldId id="838" r:id="rId51"/>
    <p:sldId id="598" r:id="rId52"/>
    <p:sldId id="527" r:id="rId53"/>
    <p:sldId id="528" r:id="rId54"/>
    <p:sldId id="831" r:id="rId55"/>
    <p:sldId id="832" r:id="rId56"/>
    <p:sldId id="833" r:id="rId57"/>
    <p:sldId id="834" r:id="rId58"/>
    <p:sldId id="835" r:id="rId59"/>
    <p:sldId id="836" r:id="rId60"/>
    <p:sldId id="837" r:id="rId61"/>
    <p:sldId id="756" r:id="rId62"/>
    <p:sldId id="839" r:id="rId63"/>
    <p:sldId id="503" r:id="rId64"/>
    <p:sldId id="898" r:id="rId65"/>
    <p:sldId id="899" r:id="rId66"/>
    <p:sldId id="902" r:id="rId67"/>
    <p:sldId id="903" r:id="rId68"/>
    <p:sldId id="904" r:id="rId69"/>
    <p:sldId id="901" r:id="rId70"/>
    <p:sldId id="900" r:id="rId71"/>
    <p:sldId id="504" r:id="rId72"/>
    <p:sldId id="906" r:id="rId73"/>
    <p:sldId id="905" r:id="rId74"/>
    <p:sldId id="852" r:id="rId75"/>
    <p:sldId id="853" r:id="rId76"/>
    <p:sldId id="851" r:id="rId77"/>
    <p:sldId id="840" r:id="rId78"/>
    <p:sldId id="505" r:id="rId79"/>
    <p:sldId id="855" r:id="rId80"/>
    <p:sldId id="856" r:id="rId81"/>
    <p:sldId id="862" r:id="rId82"/>
    <p:sldId id="888" r:id="rId83"/>
    <p:sldId id="777" r:id="rId84"/>
    <p:sldId id="891" r:id="rId85"/>
    <p:sldId id="890" r:id="rId86"/>
    <p:sldId id="892" r:id="rId87"/>
    <p:sldId id="508" r:id="rId88"/>
    <p:sldId id="437" r:id="rId89"/>
    <p:sldId id="511" r:id="rId90"/>
    <p:sldId id="438" r:id="rId91"/>
    <p:sldId id="439" r:id="rId92"/>
    <p:sldId id="442" r:id="rId93"/>
    <p:sldId id="455" r:id="rId94"/>
    <p:sldId id="523" r:id="rId95"/>
    <p:sldId id="893" r:id="rId96"/>
    <p:sldId id="446" r:id="rId97"/>
    <p:sldId id="509" r:id="rId98"/>
  </p:sldIdLst>
  <p:sldSz cx="9144000" cy="6858000" type="screen4x3"/>
  <p:notesSz cx="9925050" cy="6796088"/>
  <p:defaultTextStyle>
    <a:defPPr>
      <a:defRPr lang="en-GB"/>
    </a:defPPr>
    <a:lvl1pPr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1pPr>
    <a:lvl2pPr marL="742950" indent="-28575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2pPr>
    <a:lvl3pPr marL="11430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3pPr>
    <a:lvl4pPr marL="16002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4pPr>
    <a:lvl5pPr marL="20574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5pPr>
    <a:lvl6pPr marL="2286000" algn="l" defTabSz="457200" rtl="0" eaLnBrk="1" latinLnBrk="0" hangingPunct="1">
      <a:defRPr sz="2200" i="1" kern="1200">
        <a:solidFill>
          <a:schemeClr val="bg1"/>
        </a:solidFill>
        <a:latin typeface="Myriad Web" charset="0"/>
        <a:ea typeface="+mn-ea"/>
        <a:cs typeface="+mn-cs"/>
      </a:defRPr>
    </a:lvl6pPr>
    <a:lvl7pPr marL="2743200" algn="l" defTabSz="457200" rtl="0" eaLnBrk="1" latinLnBrk="0" hangingPunct="1">
      <a:defRPr sz="2200" i="1" kern="1200">
        <a:solidFill>
          <a:schemeClr val="bg1"/>
        </a:solidFill>
        <a:latin typeface="Myriad Web" charset="0"/>
        <a:ea typeface="+mn-ea"/>
        <a:cs typeface="+mn-cs"/>
      </a:defRPr>
    </a:lvl7pPr>
    <a:lvl8pPr marL="3200400" algn="l" defTabSz="457200" rtl="0" eaLnBrk="1" latinLnBrk="0" hangingPunct="1">
      <a:defRPr sz="2200" i="1" kern="1200">
        <a:solidFill>
          <a:schemeClr val="bg1"/>
        </a:solidFill>
        <a:latin typeface="Myriad Web" charset="0"/>
        <a:ea typeface="+mn-ea"/>
        <a:cs typeface="+mn-cs"/>
      </a:defRPr>
    </a:lvl8pPr>
    <a:lvl9pPr marL="3657600" algn="l" defTabSz="457200" rtl="0" eaLnBrk="1" latinLnBrk="0" hangingPunct="1">
      <a:defRPr sz="2200" i="1" kern="1200">
        <a:solidFill>
          <a:schemeClr val="bg1"/>
        </a:solidFill>
        <a:latin typeface="Myriad Web"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100"/>
    <a:srgbClr val="003300"/>
    <a:srgbClr val="0F3B00"/>
    <a:srgbClr val="FBB7B7"/>
    <a:srgbClr val="FF6666"/>
    <a:srgbClr val="FF0000"/>
    <a:srgbClr val="FF0080"/>
    <a:srgbClr val="DADD34"/>
    <a:srgbClr val="470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0" autoAdjust="0"/>
    <p:restoredTop sz="94236" autoAdjust="0"/>
  </p:normalViewPr>
  <p:slideViewPr>
    <p:cSldViewPr>
      <p:cViewPr>
        <p:scale>
          <a:sx n="103" d="100"/>
          <a:sy n="103" d="100"/>
        </p:scale>
        <p:origin x="-1240" y="-184"/>
      </p:cViewPr>
      <p:guideLst>
        <p:guide orient="horz" pos="2160"/>
        <p:guide pos="2880"/>
      </p:guideLst>
    </p:cSldViewPr>
  </p:slideViewPr>
  <p:outlineViewPr>
    <p:cViewPr varScale="1">
      <p:scale>
        <a:sx n="170" d="200"/>
        <a:sy n="170" d="200"/>
      </p:scale>
      <p:origin x="0" y="11072"/>
    </p:cViewPr>
  </p:outlineViewPr>
  <p:notesTextViewPr>
    <p:cViewPr>
      <p:scale>
        <a:sx n="100" d="100"/>
        <a:sy n="100" d="100"/>
      </p:scale>
      <p:origin x="0" y="0"/>
    </p:cViewPr>
  </p:notesTextViewPr>
  <p:notesViewPr>
    <p:cSldViewPr>
      <p:cViewPr varScale="1">
        <p:scale>
          <a:sx n="59" d="100"/>
          <a:sy n="59" d="100"/>
        </p:scale>
        <p:origin x="-1752" y="-72"/>
      </p:cViewPr>
      <p:guideLst>
        <p:guide orient="horz" pos="1972"/>
        <p:guide pos="3154"/>
      </p:guideLst>
    </p:cSldViewPr>
  </p:notesViewPr>
  <p:gridSpacing cx="72008" cy="72008"/>
</p:viewPr>
</file>

<file path=ppt/_rels/presentation.xml.rels><?xml version="1.0" encoding="UTF-8" standalone="yes"?>
<Relationships xmlns="http://schemas.openxmlformats.org/package/2006/relationships"><Relationship Id="rId101" Type="http://schemas.openxmlformats.org/officeDocument/2006/relationships/printerSettings" Target="printerSettings/printerSettings1.bin"/><Relationship Id="rId102" Type="http://schemas.openxmlformats.org/officeDocument/2006/relationships/presProps" Target="presProps.xml"/><Relationship Id="rId103" Type="http://schemas.openxmlformats.org/officeDocument/2006/relationships/viewProps" Target="viewProps.xml"/><Relationship Id="rId104" Type="http://schemas.openxmlformats.org/officeDocument/2006/relationships/theme" Target="theme/theme1.xml"/><Relationship Id="rId10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notesMaster" Target="notesMasters/notesMaster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handoutMaster" Target="handoutMasters/handoutMaster1.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300624" cy="34024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622109" y="0"/>
            <a:ext cx="4300622" cy="340240"/>
          </a:xfrm>
          <a:prstGeom prst="rect">
            <a:avLst/>
          </a:prstGeom>
        </p:spPr>
        <p:txBody>
          <a:bodyPr vert="horz" lIns="91440" tIns="45720" rIns="91440" bIns="45720" rtlCol="0"/>
          <a:lstStyle>
            <a:lvl1pPr algn="r">
              <a:defRPr sz="1200"/>
            </a:lvl1pPr>
          </a:lstStyle>
          <a:p>
            <a:fld id="{4E0FDDF2-C6EA-E74A-AE03-E3FFBD43675E}" type="datetimeFigureOut">
              <a:rPr lang="en-US" smtClean="0"/>
              <a:t>02/11/2011</a:t>
            </a:fld>
            <a:endParaRPr lang="en-US"/>
          </a:p>
        </p:txBody>
      </p:sp>
      <p:sp>
        <p:nvSpPr>
          <p:cNvPr id="4" name="Footer Placeholder 3"/>
          <p:cNvSpPr>
            <a:spLocks noGrp="1"/>
          </p:cNvSpPr>
          <p:nvPr>
            <p:ph type="ftr" sz="quarter" idx="2"/>
          </p:nvPr>
        </p:nvSpPr>
        <p:spPr>
          <a:xfrm>
            <a:off x="1" y="6454762"/>
            <a:ext cx="4300624" cy="34024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622109" y="6454762"/>
            <a:ext cx="4300622" cy="340240"/>
          </a:xfrm>
          <a:prstGeom prst="rect">
            <a:avLst/>
          </a:prstGeom>
        </p:spPr>
        <p:txBody>
          <a:bodyPr vert="horz" lIns="91440" tIns="45720" rIns="91440" bIns="45720" rtlCol="0" anchor="b"/>
          <a:lstStyle>
            <a:lvl1pPr algn="r">
              <a:defRPr sz="1200"/>
            </a:lvl1pPr>
          </a:lstStyle>
          <a:p>
            <a:fld id="{001C0338-6385-944D-8706-B32062A53F56}" type="slidenum">
              <a:rPr lang="en-US" smtClean="0"/>
              <a:t>‹#›</a:t>
            </a:fld>
            <a:endParaRPr lang="en-US"/>
          </a:p>
        </p:txBody>
      </p:sp>
    </p:spTree>
    <p:extLst>
      <p:ext uri="{BB962C8B-B14F-4D97-AF65-F5344CB8AC3E}">
        <p14:creationId xmlns:p14="http://schemas.microsoft.com/office/powerpoint/2010/main" val="111875336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AutoShape 1"/>
          <p:cNvSpPr>
            <a:spLocks noChangeArrowheads="1"/>
          </p:cNvSpPr>
          <p:nvPr/>
        </p:nvSpPr>
        <p:spPr bwMode="auto">
          <a:xfrm>
            <a:off x="0" y="0"/>
            <a:ext cx="9925050" cy="6796088"/>
          </a:xfrm>
          <a:prstGeom prst="roundRect">
            <a:avLst>
              <a:gd name="adj" fmla="val 23"/>
            </a:avLst>
          </a:prstGeom>
          <a:solidFill>
            <a:srgbClr val="FFFFFF"/>
          </a:solidFill>
          <a:ln w="9525">
            <a:noFill/>
            <a:round/>
            <a:headEnd/>
            <a:tailEnd/>
          </a:ln>
          <a:effectLst/>
        </p:spPr>
        <p:txBody>
          <a:bodyPr wrap="none" anchor="ctr">
            <a:prstTxWarp prst="textNoShape">
              <a:avLst/>
            </a:prstTxWarp>
          </a:bodyPr>
          <a:lstStyle/>
          <a:p>
            <a:endParaRPr lang="en-US"/>
          </a:p>
        </p:txBody>
      </p:sp>
      <p:sp>
        <p:nvSpPr>
          <p:cNvPr id="2050" name="Text Box 2"/>
          <p:cNvSpPr txBox="1">
            <a:spLocks noChangeArrowheads="1"/>
          </p:cNvSpPr>
          <p:nvPr/>
        </p:nvSpPr>
        <p:spPr bwMode="auto">
          <a:xfrm>
            <a:off x="0" y="0"/>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1" name="Text Box 3"/>
          <p:cNvSpPr txBox="1">
            <a:spLocks noChangeArrowheads="1"/>
          </p:cNvSpPr>
          <p:nvPr/>
        </p:nvSpPr>
        <p:spPr bwMode="auto">
          <a:xfrm>
            <a:off x="5622109" y="0"/>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2" name="Rectangle 4"/>
          <p:cNvSpPr>
            <a:spLocks noGrp="1" noRot="1" noChangeAspect="1" noChangeArrowheads="1"/>
          </p:cNvSpPr>
          <p:nvPr>
            <p:ph type="sldImg"/>
          </p:nvPr>
        </p:nvSpPr>
        <p:spPr bwMode="auto">
          <a:xfrm>
            <a:off x="3263900" y="509588"/>
            <a:ext cx="3397250" cy="2547937"/>
          </a:xfrm>
          <a:prstGeom prst="rect">
            <a:avLst/>
          </a:prstGeom>
          <a:noFill/>
          <a:ln w="9360">
            <a:solidFill>
              <a:srgbClr val="000000"/>
            </a:solidFill>
            <a:miter lim="800000"/>
            <a:headEnd/>
            <a:tailEnd/>
          </a:ln>
          <a:effectLst/>
        </p:spPr>
      </p:sp>
      <p:sp>
        <p:nvSpPr>
          <p:cNvPr id="2053" name="Rectangle 5"/>
          <p:cNvSpPr>
            <a:spLocks noGrp="1" noChangeArrowheads="1"/>
          </p:cNvSpPr>
          <p:nvPr>
            <p:ph type="body"/>
          </p:nvPr>
        </p:nvSpPr>
        <p:spPr bwMode="auto">
          <a:xfrm>
            <a:off x="992273" y="3228468"/>
            <a:ext cx="7940504" cy="305780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p>
            <a:pPr lvl="0"/>
            <a:endParaRPr lang="en-US"/>
          </a:p>
        </p:txBody>
      </p:sp>
      <p:sp>
        <p:nvSpPr>
          <p:cNvPr id="2054" name="Text Box 6"/>
          <p:cNvSpPr txBox="1">
            <a:spLocks noChangeArrowheads="1"/>
          </p:cNvSpPr>
          <p:nvPr/>
        </p:nvSpPr>
        <p:spPr bwMode="auto">
          <a:xfrm>
            <a:off x="0" y="6454762"/>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5" name="Rectangle 7"/>
          <p:cNvSpPr>
            <a:spLocks noGrp="1" noChangeArrowheads="1"/>
          </p:cNvSpPr>
          <p:nvPr>
            <p:ph type="sldNum"/>
          </p:nvPr>
        </p:nvSpPr>
        <p:spPr bwMode="auto">
          <a:xfrm>
            <a:off x="5622109" y="6454762"/>
            <a:ext cx="4300622" cy="339152"/>
          </a:xfrm>
          <a:prstGeom prst="rect">
            <a:avLst/>
          </a:prstGeom>
          <a:noFill/>
          <a:ln w="9525">
            <a:noFill/>
            <a:round/>
            <a:headEnd/>
            <a:tailEnd/>
          </a:ln>
          <a:effectLst/>
        </p:spPr>
        <p:txBody>
          <a:bodyPr vert="horz" wrap="square" lIns="90000" tIns="46800" rIns="90000" bIns="46800" numCol="1" anchor="b" anchorCtr="0" compatLnSpc="1">
            <a:prstTxWarp prst="textNoShape">
              <a:avLst/>
            </a:prstTxWarp>
          </a:bodyPr>
          <a:lstStyle>
            <a:lvl1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Arial" charset="0"/>
                <a:ea typeface="Arial" charset="0"/>
                <a:cs typeface="Arial" charset="0"/>
              </a:defRPr>
            </a:lvl1pPr>
          </a:lstStyle>
          <a:p>
            <a:fld id="{24688D03-F045-B643-BD3A-F95C8B91471A}" type="slidenum">
              <a:rPr lang="en-GB"/>
              <a:pPr/>
              <a:t>‹#›</a:t>
            </a:fld>
            <a:endParaRPr lang="en-GB"/>
          </a:p>
        </p:txBody>
      </p:sp>
    </p:spTree>
    <p:extLst>
      <p:ext uri="{BB962C8B-B14F-4D97-AF65-F5344CB8AC3E}">
        <p14:creationId xmlns:p14="http://schemas.microsoft.com/office/powerpoint/2010/main" val="1986353580"/>
      </p:ext>
    </p:extLst>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1pPr>
    <a:lvl2pPr marL="742950" indent="-28575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2pPr>
    <a:lvl3pPr marL="11430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3pPr>
    <a:lvl4pPr marL="16002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4pPr>
    <a:lvl5pPr marL="20574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0C23BE51-E56D-C34D-8751-203456E9F0D8}" type="slidenum">
              <a:rPr lang="en-GB"/>
              <a:pPr/>
              <a:t>1</a:t>
            </a:fld>
            <a:endParaRPr lang="en-GB"/>
          </a:p>
        </p:txBody>
      </p:sp>
      <p:sp>
        <p:nvSpPr>
          <p:cNvPr id="14337"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4338"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60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61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62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63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64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65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69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70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71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72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73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76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77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78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79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80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81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82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63900" y="509588"/>
            <a:ext cx="3397250" cy="2547937"/>
          </a:xfrm>
        </p:spPr>
      </p:sp>
      <p:sp>
        <p:nvSpPr>
          <p:cNvPr id="3" name="Notes Placeholder 2"/>
          <p:cNvSpPr>
            <a:spLocks noGrp="1"/>
          </p:cNvSpPr>
          <p:nvPr>
            <p:ph type="body" idx="1"/>
          </p:nvPr>
        </p:nvSpPr>
        <p:spPr/>
        <p:txBody>
          <a:bodyPr/>
          <a:lstStyle/>
          <a:p>
            <a:r>
              <a:rPr lang="en-US" dirty="0" smtClean="0"/>
              <a:t>this illustrates problem of identifying</a:t>
            </a:r>
            <a:r>
              <a:rPr lang="en-US" baseline="0" dirty="0" smtClean="0"/>
              <a:t> particular goals of action</a:t>
            </a:r>
            <a:endParaRPr lang="en-US" dirty="0"/>
          </a:p>
        </p:txBody>
      </p:sp>
      <p:sp>
        <p:nvSpPr>
          <p:cNvPr id="4" name="Slide Number Placeholder 3"/>
          <p:cNvSpPr>
            <a:spLocks noGrp="1"/>
          </p:cNvSpPr>
          <p:nvPr>
            <p:ph type="sldNum" idx="10"/>
          </p:nvPr>
        </p:nvSpPr>
        <p:spPr/>
        <p:txBody>
          <a:bodyPr/>
          <a:lstStyle/>
          <a:p>
            <a:fld id="{24688D03-F045-B643-BD3A-F95C8B91471A}" type="slidenum">
              <a:rPr lang="en-GB" smtClean="0"/>
              <a:pPr/>
              <a:t>87</a:t>
            </a:fld>
            <a:endParaRPr lang="en-GB"/>
          </a:p>
        </p:txBody>
      </p:sp>
    </p:spTree>
    <p:extLst>
      <p:ext uri="{BB962C8B-B14F-4D97-AF65-F5344CB8AC3E}">
        <p14:creationId xmlns:p14="http://schemas.microsoft.com/office/powerpoint/2010/main" val="18101669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7E4F02A2-6C30-E14B-8D14-9D5908574FD1}" type="slidenum">
              <a:rPr lang="en-GB"/>
              <a:pPr/>
              <a:t>96</a:t>
            </a:fld>
            <a:endParaRPr lang="en-GB"/>
          </a:p>
        </p:txBody>
      </p:sp>
      <p:sp>
        <p:nvSpPr>
          <p:cNvPr id="23553"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23554"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7E4F02A2-6C30-E14B-8D14-9D5908574FD1}" type="slidenum">
              <a:rPr lang="en-GB"/>
              <a:pPr/>
              <a:t>97</a:t>
            </a:fld>
            <a:endParaRPr lang="en-GB"/>
          </a:p>
        </p:txBody>
      </p:sp>
      <p:sp>
        <p:nvSpPr>
          <p:cNvPr id="23553"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23554"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smtClean="0"/>
              <a:t>Click to edit Master subtitle style</a:t>
            </a:r>
            <a:endParaRPr lang="en-US"/>
          </a:p>
        </p:txBody>
      </p:sp>
      <p:sp>
        <p:nvSpPr>
          <p:cNvPr id="4" name="Slide Number Placeholder 3"/>
          <p:cNvSpPr>
            <a:spLocks noGrp="1"/>
          </p:cNvSpPr>
          <p:nvPr>
            <p:ph type="sldNum" idx="10"/>
          </p:nvPr>
        </p:nvSpPr>
        <p:spPr/>
        <p:txBody>
          <a:bodyPr/>
          <a:lstStyle>
            <a:lvl1pPr>
              <a:defRPr smtClean="0"/>
            </a:lvl1pPr>
          </a:lstStyle>
          <a:p>
            <a:fld id="{9C96DDB7-5383-CA45-AD3D-5196D0FCCB9A}" type="slidenum">
              <a:rPr lang="en-GB"/>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E2727F65-CFBD-7B43-9322-F698D8F3C317}" type="slidenum">
              <a:rPr lang="en-GB"/>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1" y="274640"/>
            <a:ext cx="2055813" cy="5849937"/>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40"/>
            <a:ext cx="6019800" cy="5849937"/>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6EC32BFB-CBF2-654C-B5C8-1CDFD3505040}" type="slidenum">
              <a:rPr lang="en-GB"/>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5AA26255-1DD8-884C-AD22-BA390A2AFD6C}" type="slidenum">
              <a:rPr lang="en-GB"/>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smtClean="0"/>
              <a:t>Click to edit Master text styles</a:t>
            </a:r>
          </a:p>
        </p:txBody>
      </p:sp>
      <p:sp>
        <p:nvSpPr>
          <p:cNvPr id="4" name="Slide Number Placeholder 3"/>
          <p:cNvSpPr>
            <a:spLocks noGrp="1"/>
          </p:cNvSpPr>
          <p:nvPr>
            <p:ph type="sldNum" idx="10"/>
          </p:nvPr>
        </p:nvSpPr>
        <p:spPr/>
        <p:txBody>
          <a:bodyPr/>
          <a:lstStyle>
            <a:lvl1pPr>
              <a:defRPr smtClean="0"/>
            </a:lvl1pPr>
          </a:lstStyle>
          <a:p>
            <a:fld id="{ABEC096B-64A2-7B44-875A-6A9EE250669C}" type="slidenum">
              <a:rPr lang="en-GB"/>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1" y="1600202"/>
            <a:ext cx="4037013"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6613" y="1600202"/>
            <a:ext cx="4038600"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Slide Number Placeholder 4"/>
          <p:cNvSpPr>
            <a:spLocks noGrp="1"/>
          </p:cNvSpPr>
          <p:nvPr>
            <p:ph type="sldNum" idx="10"/>
          </p:nvPr>
        </p:nvSpPr>
        <p:spPr/>
        <p:txBody>
          <a:bodyPr/>
          <a:lstStyle>
            <a:lvl1pPr>
              <a:defRPr smtClean="0"/>
            </a:lvl1pPr>
          </a:lstStyle>
          <a:p>
            <a:fld id="{DC2370D3-9E53-A24E-98F4-CB586A07843D}" type="slidenum">
              <a:rPr lang="en-GB"/>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Slide Number Placeholder 6"/>
          <p:cNvSpPr>
            <a:spLocks noGrp="1"/>
          </p:cNvSpPr>
          <p:nvPr>
            <p:ph type="sldNum" idx="10"/>
          </p:nvPr>
        </p:nvSpPr>
        <p:spPr/>
        <p:txBody>
          <a:bodyPr/>
          <a:lstStyle>
            <a:lvl1pPr>
              <a:defRPr smtClean="0"/>
            </a:lvl1pPr>
          </a:lstStyle>
          <a:p>
            <a:fld id="{1D0F75B7-7646-154B-BC7D-5F83700AF1EA}" type="slidenum">
              <a:rPr lang="en-GB"/>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Slide Number Placeholder 2"/>
          <p:cNvSpPr>
            <a:spLocks noGrp="1"/>
          </p:cNvSpPr>
          <p:nvPr>
            <p:ph type="sldNum" idx="10"/>
          </p:nvPr>
        </p:nvSpPr>
        <p:spPr/>
        <p:txBody>
          <a:bodyPr/>
          <a:lstStyle>
            <a:lvl1pPr>
              <a:defRPr smtClean="0"/>
            </a:lvl1pPr>
          </a:lstStyle>
          <a:p>
            <a:fld id="{80E5B2F3-B621-B146-B91D-6D8C2EE9574A}" type="slidenum">
              <a:rPr lang="en-GB"/>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idx="10"/>
          </p:nvPr>
        </p:nvSpPr>
        <p:spPr/>
        <p:txBody>
          <a:bodyPr/>
          <a:lstStyle>
            <a:lvl1pPr>
              <a:defRPr smtClean="0"/>
            </a:lvl1pPr>
          </a:lstStyle>
          <a:p>
            <a:fld id="{39FA33B3-5ED0-C34D-B375-AF24041DBFE4}" type="slidenum">
              <a:rPr lang="en-GB"/>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Slide Number Placeholder 4"/>
          <p:cNvSpPr>
            <a:spLocks noGrp="1"/>
          </p:cNvSpPr>
          <p:nvPr>
            <p:ph type="sldNum" idx="10"/>
          </p:nvPr>
        </p:nvSpPr>
        <p:spPr/>
        <p:txBody>
          <a:bodyPr/>
          <a:lstStyle>
            <a:lvl1pPr>
              <a:defRPr smtClean="0"/>
            </a:lvl1pPr>
          </a:lstStyle>
          <a:p>
            <a:fld id="{D6CBCF18-5E33-6E4D-ACAC-1EEF9BC3580E}" type="slidenum">
              <a:rPr lang="en-GB"/>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Slide Number Placeholder 4"/>
          <p:cNvSpPr>
            <a:spLocks noGrp="1"/>
          </p:cNvSpPr>
          <p:nvPr>
            <p:ph type="sldNum" idx="10"/>
          </p:nvPr>
        </p:nvSpPr>
        <p:spPr/>
        <p:txBody>
          <a:bodyPr/>
          <a:lstStyle>
            <a:lvl1pPr>
              <a:defRPr smtClean="0"/>
            </a:lvl1pPr>
          </a:lstStyle>
          <a:p>
            <a:fld id="{809F3D21-02CA-4945-8B05-F691DF056F1C}" type="slidenum">
              <a:rPr lang="en-GB"/>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457201" y="274638"/>
            <a:ext cx="8228013" cy="1141412"/>
          </a:xfrm>
          <a:prstGeom prst="rect">
            <a:avLst/>
          </a:prstGeom>
          <a:noFill/>
          <a:ln w="9525">
            <a:noFill/>
            <a:round/>
            <a:headEnd/>
            <a:tailEnd/>
          </a:ln>
          <a:effectLst/>
        </p:spPr>
        <p:txBody>
          <a:bodyPr vert="horz" wrap="square" lIns="90000" tIns="46800" rIns="90000" bIns="46800" numCol="1" anchor="ctr" anchorCtr="0" compatLnSpc="1">
            <a:prstTxWarp prst="textNoShape">
              <a:avLst/>
            </a:prstTxWarp>
          </a:bodyPr>
          <a:lstStyle/>
          <a:p>
            <a:pPr lvl="0"/>
            <a:r>
              <a:rPr lang="en-GB"/>
              <a:t>Click to edit the title text format</a:t>
            </a:r>
          </a:p>
        </p:txBody>
      </p:sp>
      <p:sp>
        <p:nvSpPr>
          <p:cNvPr id="1026" name="Rectangle 2"/>
          <p:cNvSpPr>
            <a:spLocks noGrp="1" noChangeArrowheads="1"/>
          </p:cNvSpPr>
          <p:nvPr>
            <p:ph type="body" idx="1"/>
          </p:nvPr>
        </p:nvSpPr>
        <p:spPr bwMode="auto">
          <a:xfrm>
            <a:off x="457201" y="1600202"/>
            <a:ext cx="8228013" cy="45243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1027" name="Text Box 3"/>
          <p:cNvSpPr txBox="1">
            <a:spLocks noChangeArrowheads="1"/>
          </p:cNvSpPr>
          <p:nvPr/>
        </p:nvSpPr>
        <p:spPr bwMode="auto">
          <a:xfrm>
            <a:off x="457200" y="6245225"/>
            <a:ext cx="2133600" cy="476250"/>
          </a:xfrm>
          <a:prstGeom prst="rect">
            <a:avLst/>
          </a:prstGeom>
          <a:noFill/>
          <a:ln w="9525">
            <a:noFill/>
            <a:round/>
            <a:headEnd/>
            <a:tailEnd/>
          </a:ln>
          <a:effectLst/>
        </p:spPr>
        <p:txBody>
          <a:bodyPr wrap="none" anchor="ctr">
            <a:prstTxWarp prst="textNoShape">
              <a:avLst/>
            </a:prstTxWarp>
          </a:bodyPr>
          <a:lstStyle/>
          <a:p>
            <a:endParaRPr lang="en-US"/>
          </a:p>
        </p:txBody>
      </p:sp>
      <p:sp>
        <p:nvSpPr>
          <p:cNvPr id="1028" name="Text Box 4"/>
          <p:cNvSpPr txBox="1">
            <a:spLocks noChangeArrowheads="1"/>
          </p:cNvSpPr>
          <p:nvPr/>
        </p:nvSpPr>
        <p:spPr bwMode="auto">
          <a:xfrm>
            <a:off x="3124200" y="6245225"/>
            <a:ext cx="2895600" cy="476250"/>
          </a:xfrm>
          <a:prstGeom prst="rect">
            <a:avLst/>
          </a:prstGeom>
          <a:noFill/>
          <a:ln w="9525">
            <a:noFill/>
            <a:round/>
            <a:headEnd/>
            <a:tailEnd/>
          </a:ln>
          <a:effectLst/>
        </p:spPr>
        <p:txBody>
          <a:bodyPr wrap="none" anchor="ctr">
            <a:prstTxWarp prst="textNoShape">
              <a:avLst/>
            </a:prstTxWarp>
          </a:bodyPr>
          <a:lstStyle/>
          <a:p>
            <a:endParaRPr lang="en-US"/>
          </a:p>
        </p:txBody>
      </p:sp>
      <p:sp>
        <p:nvSpPr>
          <p:cNvPr id="1029" name="Rectangle 5"/>
          <p:cNvSpPr>
            <a:spLocks noGrp="1" noChangeArrowheads="1"/>
          </p:cNvSpPr>
          <p:nvPr>
            <p:ph type="sldNum"/>
          </p:nvPr>
        </p:nvSpPr>
        <p:spPr bwMode="auto">
          <a:xfrm>
            <a:off x="6553201" y="6245227"/>
            <a:ext cx="2132013" cy="474663"/>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rgbClr val="000000"/>
                </a:solidFill>
                <a:latin typeface="+mn-lt"/>
                <a:ea typeface="+mn-ea"/>
                <a:cs typeface="+mn-cs"/>
              </a:defRPr>
            </a:lvl1pPr>
          </a:lstStyle>
          <a:p>
            <a:fld id="{CA622B62-27B7-D444-97B6-2EBD5876234C}" type="slidenum">
              <a:rPr lang="en-GB"/>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mj-lt"/>
          <a:ea typeface="+mj-ea"/>
          <a:cs typeface="+mj-cs"/>
        </a:defRPr>
      </a:lvl1pPr>
      <a:lvl2pPr marL="742950" indent="-28575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2pPr>
      <a:lvl3pPr marL="11430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3pPr>
      <a:lvl4pPr marL="16002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4pPr>
      <a:lvl5pPr marL="20574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5pPr>
      <a:lvl6pPr marL="25146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6pPr>
      <a:lvl7pPr marL="29718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7pPr>
      <a:lvl8pPr marL="34290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8pPr>
      <a:lvl9pPr marL="38862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9pPr>
    </p:titleStyle>
    <p:bodyStyle>
      <a:lvl1pPr marL="342900" indent="-342900" algn="l" defTabSz="449263" rtl="0" eaLnBrk="0" fontAlgn="base" hangingPunct="0">
        <a:spcBef>
          <a:spcPts val="800"/>
        </a:spcBef>
        <a:spcAft>
          <a:spcPct val="0"/>
        </a:spcAft>
        <a:buClr>
          <a:srgbClr val="000000"/>
        </a:buClr>
        <a:buSzPct val="100000"/>
        <a:buFont typeface="Times New Roman" charset="0"/>
        <a:defRPr sz="3200">
          <a:solidFill>
            <a:srgbClr val="000000"/>
          </a:solidFill>
          <a:latin typeface="+mn-lt"/>
          <a:ea typeface="+mn-ea"/>
          <a:cs typeface="+mn-cs"/>
        </a:defRPr>
      </a:lvl1pPr>
      <a:lvl2pPr marL="742950" indent="-285750" algn="l" defTabSz="449263" rtl="0" eaLnBrk="0" fontAlgn="base" hangingPunct="0">
        <a:spcBef>
          <a:spcPts val="700"/>
        </a:spcBef>
        <a:spcAft>
          <a:spcPct val="0"/>
        </a:spcAft>
        <a:buClr>
          <a:srgbClr val="000000"/>
        </a:buClr>
        <a:buSzPct val="100000"/>
        <a:buFont typeface="Times New Roman" charset="0"/>
        <a:defRPr sz="2800">
          <a:solidFill>
            <a:srgbClr val="000000"/>
          </a:solidFill>
          <a:latin typeface="+mn-lt"/>
          <a:ea typeface="+mn-ea"/>
          <a:cs typeface="+mn-cs"/>
        </a:defRPr>
      </a:lvl2pPr>
      <a:lvl3pPr marL="1143000" indent="-228600" algn="l" defTabSz="449263" rtl="0" eaLnBrk="0" fontAlgn="base" hangingPunct="0">
        <a:spcBef>
          <a:spcPts val="600"/>
        </a:spcBef>
        <a:spcAft>
          <a:spcPct val="0"/>
        </a:spcAft>
        <a:buClr>
          <a:srgbClr val="000000"/>
        </a:buClr>
        <a:buSzPct val="100000"/>
        <a:buFont typeface="Times New Roman" charset="0"/>
        <a:defRPr sz="2400">
          <a:solidFill>
            <a:srgbClr val="000000"/>
          </a:solidFill>
          <a:latin typeface="+mn-lt"/>
          <a:ea typeface="+mn-ea"/>
          <a:cs typeface="+mn-cs"/>
        </a:defRPr>
      </a:lvl3pPr>
      <a:lvl4pPr marL="16002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4pPr>
      <a:lvl5pPr marL="20574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5pPr>
      <a:lvl6pPr marL="25146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6pPr>
      <a:lvl7pPr marL="29718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7pPr>
      <a:lvl8pPr marL="34290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8pPr>
      <a:lvl9pPr marL="38862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microsoft.com/office/2007/relationships/hdphoto" Target="../media/hdphoto1.wdp"/><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5.xml.rels><?xml version="1.0" encoding="UTF-8" standalone="yes"?>
<Relationships xmlns="http://schemas.openxmlformats.org/package/2006/relationships"><Relationship Id="rId11" Type="http://schemas.openxmlformats.org/officeDocument/2006/relationships/image" Target="../media/image6.png"/><Relationship Id="rId12" Type="http://schemas.microsoft.com/office/2007/relationships/hdphoto" Target="../media/hdphoto6.wdp"/><Relationship Id="rId13" Type="http://schemas.openxmlformats.org/officeDocument/2006/relationships/image" Target="../media/image7.png"/><Relationship Id="rId14" Type="http://schemas.microsoft.com/office/2007/relationships/hdphoto" Target="../media/hdphoto7.wdp"/><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png"/><Relationship Id="rId4" Type="http://schemas.microsoft.com/office/2007/relationships/hdphoto" Target="../media/hdphoto2.wdp"/><Relationship Id="rId5" Type="http://schemas.openxmlformats.org/officeDocument/2006/relationships/image" Target="../media/image3.png"/><Relationship Id="rId6" Type="http://schemas.microsoft.com/office/2007/relationships/hdphoto" Target="../media/hdphoto3.wdp"/><Relationship Id="rId7" Type="http://schemas.openxmlformats.org/officeDocument/2006/relationships/image" Target="../media/image4.png"/><Relationship Id="rId8" Type="http://schemas.microsoft.com/office/2007/relationships/hdphoto" Target="../media/hdphoto4.wdp"/><Relationship Id="rId9" Type="http://schemas.openxmlformats.org/officeDocument/2006/relationships/image" Target="../media/image5.png"/><Relationship Id="rId10" Type="http://schemas.microsoft.com/office/2007/relationships/hdphoto" Target="../media/hdphoto5.wdp"/></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11.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87.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microsoft.com/office/2007/relationships/hdphoto" Target="../media/hdphoto2.wdp"/></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 Id="rId3" Type="http://schemas.openxmlformats.org/officeDocument/2006/relationships/image" Target="../media/image14.jpe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 Id="rId3"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DSC_AB_0260.JPG"/>
          <p:cNvPicPr>
            <a:picLocks noChangeAspect="1"/>
          </p:cNvPicPr>
          <p:nvPr/>
        </p:nvPicPr>
        <p:blipFill>
          <a:blip r:embed="rId3">
            <a:alphaModFix/>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rot="21356500">
            <a:off x="-279316" y="-391071"/>
            <a:ext cx="10346112" cy="7749480"/>
          </a:xfrm>
          <a:prstGeom prst="rect">
            <a:avLst/>
          </a:prstGeom>
        </p:spPr>
      </p:pic>
      <p:sp>
        <p:nvSpPr>
          <p:cNvPr id="12" name="Rectangle 11"/>
          <p:cNvSpPr/>
          <p:nvPr/>
        </p:nvSpPr>
        <p:spPr bwMode="auto">
          <a:xfrm>
            <a:off x="0" y="0"/>
            <a:ext cx="9144000" cy="6858000"/>
          </a:xfrm>
          <a:prstGeom prst="rect">
            <a:avLst/>
          </a:prstGeom>
          <a:gradFill flip="none" rotWithShape="1">
            <a:gsLst>
              <a:gs pos="77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3" name="Rectangle 12"/>
          <p:cNvSpPr/>
          <p:nvPr/>
        </p:nvSpPr>
        <p:spPr bwMode="auto">
          <a:xfrm>
            <a:off x="0" y="0"/>
            <a:ext cx="9144000" cy="6858000"/>
          </a:xfrm>
          <a:prstGeom prst="rect">
            <a:avLst/>
          </a:prstGeom>
          <a:gradFill flip="none" rotWithShape="1">
            <a:gsLst>
              <a:gs pos="83000">
                <a:schemeClr val="tx1">
                  <a:alpha val="0"/>
                </a:schemeClr>
              </a:gs>
              <a:gs pos="100000">
                <a:schemeClr val="tx1"/>
              </a:gs>
            </a:gsLst>
            <a:path path="rect">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Rectangle 13"/>
          <p:cNvSpPr/>
          <p:nvPr/>
        </p:nvSpPr>
        <p:spPr bwMode="auto">
          <a:xfrm>
            <a:off x="0" y="0"/>
            <a:ext cx="2267744" cy="6858000"/>
          </a:xfrm>
          <a:prstGeom prst="rect">
            <a:avLst/>
          </a:prstGeom>
          <a:gradFill flip="none" rotWithShape="1">
            <a:gsLst>
              <a:gs pos="0">
                <a:schemeClr val="tx1"/>
              </a:gs>
              <a:gs pos="29000">
                <a:schemeClr val="tx1">
                  <a:alpha val="67000"/>
                </a:schemeClr>
              </a:gs>
              <a:gs pos="100000">
                <a:schemeClr val="tx1">
                  <a:alpha val="0"/>
                </a:schemeClr>
              </a:gs>
            </a:gsLst>
            <a:lin ang="0" scaled="1"/>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2" name="Text Box 5"/>
          <p:cNvSpPr txBox="1">
            <a:spLocks noChangeArrowheads="1"/>
          </p:cNvSpPr>
          <p:nvPr/>
        </p:nvSpPr>
        <p:spPr bwMode="auto">
          <a:xfrm>
            <a:off x="712713" y="3528368"/>
            <a:ext cx="3684651" cy="863955"/>
          </a:xfrm>
          <a:prstGeom prst="rect">
            <a:avLst/>
          </a:prstGeom>
          <a:noFill/>
          <a:ln w="9525">
            <a:noFill/>
            <a:round/>
            <a:headEnd/>
            <a:tailEnd/>
          </a:ln>
          <a:effectLst>
            <a:outerShdw blurRad="50800" dist="38100" dir="2700000">
              <a:srgbClr val="000000">
                <a:alpha val="75000"/>
              </a:srgbClr>
            </a:outerShdw>
          </a:effectLst>
        </p:spPr>
        <p:txBody>
          <a:bodyPr wrap="non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5000" b="1" i="0" dirty="0" smtClean="0">
                <a:solidFill>
                  <a:srgbClr val="FFFFFF"/>
                </a:solidFill>
                <a:effectLst>
                  <a:glow rad="101600">
                    <a:schemeClr val="tx1">
                      <a:alpha val="75000"/>
                    </a:schemeClr>
                  </a:glow>
                </a:effectLst>
                <a:ea typeface="Arial" charset="0"/>
                <a:cs typeface="Arial" charset="0"/>
              </a:rPr>
              <a:t>Joint Action</a:t>
            </a:r>
            <a:endParaRPr lang="en-GB" sz="5000" b="1" i="0" dirty="0">
              <a:solidFill>
                <a:srgbClr val="FFFFFF"/>
              </a:solidFill>
              <a:ea typeface="Arial" charset="0"/>
              <a:cs typeface="Arial" charset="0"/>
            </a:endParaRPr>
          </a:p>
        </p:txBody>
      </p:sp>
      <p:sp>
        <p:nvSpPr>
          <p:cNvPr id="3077" name="Text Box 5"/>
          <p:cNvSpPr txBox="1">
            <a:spLocks noChangeArrowheads="1"/>
          </p:cNvSpPr>
          <p:nvPr/>
        </p:nvSpPr>
        <p:spPr bwMode="auto">
          <a:xfrm>
            <a:off x="1288777" y="3960416"/>
            <a:ext cx="2409300" cy="863955"/>
          </a:xfrm>
          <a:prstGeom prst="rect">
            <a:avLst/>
          </a:prstGeom>
          <a:noFill/>
          <a:ln w="9525">
            <a:noFill/>
            <a:round/>
            <a:headEnd/>
            <a:tailEnd/>
          </a:ln>
          <a:effectLst>
            <a:outerShdw blurRad="50800" dist="38100" dir="2700000">
              <a:srgbClr val="000000">
                <a:alpha val="75000"/>
              </a:srgbClr>
            </a:outerShdw>
          </a:effectLst>
        </p:spPr>
        <p:txBody>
          <a:bodyPr wrap="non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5000" b="1" i="0" dirty="0" smtClean="0">
                <a:solidFill>
                  <a:srgbClr val="FFFFFF"/>
                </a:solidFill>
                <a:effectLst>
                  <a:glow rad="101600">
                    <a:schemeClr val="tx1">
                      <a:alpha val="75000"/>
                    </a:schemeClr>
                  </a:glow>
                </a:effectLst>
                <a:ea typeface="Arial" charset="0"/>
                <a:cs typeface="Arial" charset="0"/>
              </a:rPr>
              <a:t>and </a:t>
            </a:r>
            <a:r>
              <a:rPr lang="en-GB" sz="5000" b="1" i="0" dirty="0">
                <a:solidFill>
                  <a:srgbClr val="FFFFFF"/>
                </a:solidFill>
                <a:effectLst>
                  <a:glow rad="101600">
                    <a:schemeClr val="tx1">
                      <a:alpha val="75000"/>
                    </a:schemeClr>
                  </a:glow>
                </a:effectLst>
                <a:ea typeface="Arial" charset="0"/>
                <a:cs typeface="Arial" charset="0"/>
              </a:rPr>
              <a:t>the </a:t>
            </a:r>
            <a:endParaRPr lang="en-GB" sz="5000" b="1" i="0" dirty="0">
              <a:solidFill>
                <a:srgbClr val="FFFFFF"/>
              </a:solidFill>
              <a:ea typeface="Arial" charset="0"/>
              <a:cs typeface="Arial" charset="0"/>
            </a:endParaRPr>
          </a:p>
        </p:txBody>
      </p:sp>
      <p:sp>
        <p:nvSpPr>
          <p:cNvPr id="8" name="Text Box 5"/>
          <p:cNvSpPr txBox="1">
            <a:spLocks noChangeArrowheads="1"/>
          </p:cNvSpPr>
          <p:nvPr/>
        </p:nvSpPr>
        <p:spPr bwMode="auto">
          <a:xfrm>
            <a:off x="712713" y="4392464"/>
            <a:ext cx="3444181" cy="863955"/>
          </a:xfrm>
          <a:prstGeom prst="rect">
            <a:avLst/>
          </a:prstGeom>
          <a:noFill/>
          <a:ln w="9525">
            <a:noFill/>
            <a:round/>
            <a:headEnd/>
            <a:tailEnd/>
          </a:ln>
          <a:effectLst>
            <a:outerShdw blurRad="50800" dist="38100" dir="2700000">
              <a:srgbClr val="000000">
                <a:alpha val="81000"/>
              </a:srgbClr>
            </a:outerShdw>
          </a:effectLst>
        </p:spPr>
        <p:txBody>
          <a:bodyPr wrap="non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5000" b="1" i="0" dirty="0" smtClean="0">
                <a:solidFill>
                  <a:srgbClr val="FFFFFF"/>
                </a:solidFill>
                <a:effectLst>
                  <a:glow rad="101600">
                    <a:schemeClr val="tx1">
                      <a:alpha val="75000"/>
                    </a:schemeClr>
                  </a:glow>
                </a:effectLst>
                <a:ea typeface="Arial" charset="0"/>
                <a:cs typeface="Arial" charset="0"/>
              </a:rPr>
              <a:t>Emergence</a:t>
            </a:r>
            <a:endParaRPr lang="en-GB" sz="5000" b="1" i="0" dirty="0">
              <a:solidFill>
                <a:srgbClr val="FFFFFF"/>
              </a:solidFill>
              <a:effectLst>
                <a:glow rad="101600">
                  <a:schemeClr val="tx1">
                    <a:alpha val="75000"/>
                  </a:schemeClr>
                </a:glow>
              </a:effectLst>
              <a:ea typeface="Arial" charset="0"/>
              <a:cs typeface="Arial" charset="0"/>
            </a:endParaRPr>
          </a:p>
        </p:txBody>
      </p:sp>
      <p:sp>
        <p:nvSpPr>
          <p:cNvPr id="20" name="Text Box 5"/>
          <p:cNvSpPr txBox="1">
            <a:spLocks noChangeArrowheads="1"/>
          </p:cNvSpPr>
          <p:nvPr/>
        </p:nvSpPr>
        <p:spPr bwMode="auto">
          <a:xfrm>
            <a:off x="856729" y="4896520"/>
            <a:ext cx="4719555" cy="863955"/>
          </a:xfrm>
          <a:prstGeom prst="rect">
            <a:avLst/>
          </a:prstGeom>
          <a:noFill/>
          <a:ln w="9525">
            <a:noFill/>
            <a:round/>
            <a:headEnd/>
            <a:tailEnd/>
          </a:ln>
          <a:effectLst>
            <a:outerShdw blurRad="50800" dist="38100" dir="2700000">
              <a:srgbClr val="000000">
                <a:alpha val="81000"/>
              </a:srgbClr>
            </a:outerShdw>
          </a:effectLst>
        </p:spPr>
        <p:txBody>
          <a:bodyPr wrap="non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5000" b="1" i="0" dirty="0" smtClean="0">
                <a:solidFill>
                  <a:srgbClr val="FFFFFF"/>
                </a:solidFill>
                <a:effectLst>
                  <a:glow rad="101600">
                    <a:schemeClr val="tx1">
                      <a:alpha val="75000"/>
                    </a:schemeClr>
                  </a:glow>
                </a:effectLst>
                <a:ea typeface="Arial" charset="0"/>
                <a:cs typeface="Arial" charset="0"/>
              </a:rPr>
              <a:t>of Mindreading</a:t>
            </a:r>
            <a:endParaRPr lang="en-GB" sz="5000" b="1" i="0" dirty="0">
              <a:solidFill>
                <a:srgbClr val="FFFFFF"/>
              </a:solidFill>
              <a:effectLst>
                <a:glow rad="101600">
                  <a:schemeClr val="tx1">
                    <a:alpha val="75000"/>
                  </a:schemeClr>
                </a:glow>
              </a:effectLst>
              <a:ea typeface="Arial" charset="0"/>
              <a:cs typeface="Arial" charset="0"/>
            </a:endParaRPr>
          </a:p>
        </p:txBody>
      </p:sp>
      <p:sp>
        <p:nvSpPr>
          <p:cNvPr id="23" name="Text Box 4"/>
          <p:cNvSpPr txBox="1">
            <a:spLocks noChangeArrowheads="1"/>
          </p:cNvSpPr>
          <p:nvPr/>
        </p:nvSpPr>
        <p:spPr bwMode="auto">
          <a:xfrm>
            <a:off x="1259632" y="5373216"/>
            <a:ext cx="5328592" cy="5847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l">
              <a:spcBef>
                <a:spcPct val="25000"/>
              </a:spcBef>
            </a:pPr>
            <a:r>
              <a:rPr lang="en-GB" sz="3200" i="0" dirty="0" err="1" smtClean="0">
                <a:effectLst>
                  <a:glow rad="101600">
                    <a:schemeClr val="tx1">
                      <a:alpha val="75000"/>
                    </a:schemeClr>
                  </a:glow>
                </a:effectLst>
              </a:rPr>
              <a:t>s.butterfill@warwick.ac.uk</a:t>
            </a:r>
            <a:endParaRPr lang="en-GB" sz="3200" i="0" dirty="0">
              <a:effectLst>
                <a:glow rad="101600">
                  <a:schemeClr val="tx1">
                    <a:alpha val="75000"/>
                  </a:schemeClr>
                </a:glow>
              </a:effectLst>
            </a:endParaRPr>
          </a:p>
        </p:txBody>
      </p:sp>
    </p:spTree>
    <p:extLst>
      <p:ext uri="{BB962C8B-B14F-4D97-AF65-F5344CB8AC3E}">
        <p14:creationId xmlns:p14="http://schemas.microsoft.com/office/powerpoint/2010/main" val="415548653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7" name="Text Box 2"/>
          <p:cNvSpPr txBox="1">
            <a:spLocks noChangeArrowheads="1"/>
          </p:cNvSpPr>
          <p:nvPr/>
        </p:nvSpPr>
        <p:spPr bwMode="auto">
          <a:xfrm>
            <a:off x="284380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challenge</a:t>
            </a:r>
          </a:p>
        </p:txBody>
      </p:sp>
      <p:sp>
        <p:nvSpPr>
          <p:cNvPr id="26626"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rgbClr val="7F7F7F"/>
                </a:solidFill>
                <a:effectLst>
                  <a:glow rad="101600">
                    <a:schemeClr val="tx1">
                      <a:alpha val="75000"/>
                    </a:schemeClr>
                  </a:glow>
                </a:effectLst>
              </a:rPr>
              <a:t>Explain the emergence, in evolution or development, of sophisticated forms of theory of mind cognition.</a:t>
            </a:r>
            <a:endParaRPr lang="en-GB" dirty="0">
              <a:solidFill>
                <a:srgbClr val="7F7F7F"/>
              </a:solidFill>
              <a:effectLst>
                <a:glow rad="101600">
                  <a:schemeClr val="tx1">
                    <a:alpha val="75000"/>
                  </a:schemeClr>
                </a:glow>
              </a:effectLst>
            </a:endParaRPr>
          </a:p>
        </p:txBody>
      </p:sp>
      <p:sp>
        <p:nvSpPr>
          <p:cNvPr id="5"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conjecture</a:t>
            </a:r>
          </a:p>
        </p:txBody>
      </p:sp>
      <p:sp>
        <p:nvSpPr>
          <p:cNvPr id="8"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effectLst>
                  <a:glow rad="101600">
                    <a:schemeClr val="tx1">
                      <a:alpha val="75000"/>
                    </a:schemeClr>
                  </a:glow>
                </a:effectLst>
              </a:rPr>
              <a:t>The existence of abilities to engage in joint action partially </a:t>
            </a:r>
            <a:r>
              <a:rPr lang="en-GB" i="0" dirty="0" smtClean="0">
                <a:effectLst>
                  <a:glow rad="101600">
                    <a:schemeClr val="tx1">
                      <a:alpha val="75000"/>
                    </a:schemeClr>
                  </a:glow>
                </a:effectLst>
              </a:rPr>
              <a:t>explains </a:t>
            </a:r>
            <a:r>
              <a:rPr lang="en-GB" i="0" dirty="0">
                <a:effectLst>
                  <a:glow rad="101600">
                    <a:schemeClr val="tx1">
                      <a:alpha val="75000"/>
                    </a:schemeClr>
                  </a:glow>
                </a:effectLst>
              </a:rPr>
              <a:t>how sophisticated forms of </a:t>
            </a:r>
            <a:r>
              <a:rPr lang="en-GB" i="0" dirty="0" smtClean="0">
                <a:effectLst>
                  <a:glow rad="101600">
                    <a:schemeClr val="tx1">
                      <a:alpha val="75000"/>
                    </a:schemeClr>
                  </a:glow>
                </a:effectLst>
              </a:rPr>
              <a:t>theory of mind cognition </a:t>
            </a:r>
            <a:r>
              <a:rPr lang="en-GB" i="0" dirty="0">
                <a:effectLst>
                  <a:glow rad="101600">
                    <a:schemeClr val="tx1">
                      <a:alpha val="75000"/>
                    </a:schemeClr>
                  </a:glow>
                </a:effectLst>
              </a:rPr>
              <a:t>emerge in evolution or development (or both)</a:t>
            </a:r>
            <a:endParaRPr lang="en-GB" dirty="0">
              <a:effectLst>
                <a:glow rad="101600">
                  <a:schemeClr val="tx1">
                    <a:alpha val="75000"/>
                  </a:schemeClr>
                </a:glow>
              </a:effectLst>
            </a:endParaRPr>
          </a:p>
        </p:txBody>
      </p:sp>
    </p:spTree>
    <p:extLst>
      <p:ext uri="{BB962C8B-B14F-4D97-AF65-F5344CB8AC3E}">
        <p14:creationId xmlns:p14="http://schemas.microsoft.com/office/powerpoint/2010/main" val="39997578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7" name="Text Box 2"/>
          <p:cNvSpPr txBox="1">
            <a:spLocks noChangeArrowheads="1"/>
          </p:cNvSpPr>
          <p:nvPr/>
        </p:nvSpPr>
        <p:spPr bwMode="auto">
          <a:xfrm>
            <a:off x="248376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challenge</a:t>
            </a:r>
          </a:p>
        </p:txBody>
      </p:sp>
      <p:sp>
        <p:nvSpPr>
          <p:cNvPr id="26626"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rgbClr val="7F7F7F"/>
                </a:solidFill>
                <a:effectLst>
                  <a:glow rad="101600">
                    <a:schemeClr val="tx1">
                      <a:alpha val="75000"/>
                    </a:schemeClr>
                  </a:glow>
                </a:effectLst>
              </a:rPr>
              <a:t>Explain the emergence, in evolution or development, of sophisticated forms of theory of mind cognition.</a:t>
            </a:r>
            <a:endParaRPr lang="en-GB" dirty="0">
              <a:solidFill>
                <a:srgbClr val="7F7F7F"/>
              </a:solidFill>
              <a:effectLst>
                <a:glow rad="101600">
                  <a:schemeClr val="tx1">
                    <a:alpha val="75000"/>
                  </a:schemeClr>
                </a:glow>
              </a:effectLst>
            </a:endParaRPr>
          </a:p>
        </p:txBody>
      </p:sp>
      <p:sp>
        <p:nvSpPr>
          <p:cNvPr id="5"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conjecture</a:t>
            </a:r>
          </a:p>
        </p:txBody>
      </p:sp>
      <p:sp>
        <p:nvSpPr>
          <p:cNvPr id="8"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solidFill>
                  <a:srgbClr val="7F7F7F"/>
                </a:solidFill>
                <a:effectLst>
                  <a:glow rad="101600">
                    <a:schemeClr val="tx1">
                      <a:alpha val="75000"/>
                    </a:schemeClr>
                  </a:glow>
                </a:effectLst>
              </a:rPr>
              <a:t>The existence of abilities to engage in joint action partially </a:t>
            </a:r>
            <a:r>
              <a:rPr lang="en-GB" i="0" dirty="0" smtClean="0">
                <a:solidFill>
                  <a:srgbClr val="7F7F7F"/>
                </a:solidFill>
                <a:effectLst>
                  <a:glow rad="101600">
                    <a:schemeClr val="tx1">
                      <a:alpha val="75000"/>
                    </a:schemeClr>
                  </a:glow>
                </a:effectLst>
              </a:rPr>
              <a:t>explains </a:t>
            </a:r>
            <a:r>
              <a:rPr lang="en-GB" i="0" dirty="0">
                <a:solidFill>
                  <a:srgbClr val="7F7F7F"/>
                </a:solidFill>
                <a:effectLst>
                  <a:glow rad="101600">
                    <a:schemeClr val="tx1">
                      <a:alpha val="75000"/>
                    </a:schemeClr>
                  </a:glow>
                </a:effectLst>
              </a:rPr>
              <a:t>how sophisticated forms of </a:t>
            </a:r>
            <a:r>
              <a:rPr lang="en-GB" i="0" dirty="0" smtClean="0">
                <a:solidFill>
                  <a:srgbClr val="7F7F7F"/>
                </a:solidFill>
                <a:effectLst>
                  <a:glow rad="101600">
                    <a:schemeClr val="tx1">
                      <a:alpha val="75000"/>
                    </a:schemeClr>
                  </a:glow>
                </a:effectLst>
              </a:rPr>
              <a:t>theory of mind cognition </a:t>
            </a:r>
            <a:r>
              <a:rPr lang="en-GB" i="0" dirty="0">
                <a:solidFill>
                  <a:srgbClr val="7F7F7F"/>
                </a:solidFill>
                <a:effectLst>
                  <a:glow rad="101600">
                    <a:schemeClr val="tx1">
                      <a:alpha val="75000"/>
                    </a:schemeClr>
                  </a:glow>
                </a:effectLst>
              </a:rPr>
              <a:t>emerge in </a:t>
            </a:r>
            <a:r>
              <a:rPr lang="en-GB" i="0" dirty="0" smtClean="0">
                <a:solidFill>
                  <a:srgbClr val="7F7F7F"/>
                </a:solidFill>
                <a:effectLst>
                  <a:glow rad="101600">
                    <a:schemeClr val="tx1">
                      <a:alpha val="75000"/>
                    </a:schemeClr>
                  </a:glow>
                </a:effectLst>
              </a:rPr>
              <a:t>evolution </a:t>
            </a:r>
            <a:r>
              <a:rPr lang="en-GB" i="0" dirty="0">
                <a:solidFill>
                  <a:srgbClr val="7F7F7F"/>
                </a:solidFill>
                <a:effectLst>
                  <a:glow rad="101600">
                    <a:schemeClr val="tx1">
                      <a:alpha val="75000"/>
                    </a:schemeClr>
                  </a:glow>
                </a:effectLst>
              </a:rPr>
              <a:t>or development (or both)</a:t>
            </a:r>
            <a:endParaRPr lang="en-GB" dirty="0">
              <a:solidFill>
                <a:srgbClr val="7F7F7F"/>
              </a:solidFill>
              <a:effectLst>
                <a:glow rad="101600">
                  <a:schemeClr val="tx1">
                    <a:alpha val="75000"/>
                  </a:schemeClr>
                </a:glow>
              </a:effectLst>
            </a:endParaRPr>
          </a:p>
        </p:txBody>
      </p:sp>
      <p:sp>
        <p:nvSpPr>
          <p:cNvPr id="9" name="Text Box 2"/>
          <p:cNvSpPr txBox="1">
            <a:spLocks noChangeArrowheads="1"/>
          </p:cNvSpPr>
          <p:nvPr/>
        </p:nvSpPr>
        <p:spPr bwMode="auto">
          <a:xfrm>
            <a:off x="611560" y="4459759"/>
            <a:ext cx="7920880"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first objection</a:t>
            </a:r>
          </a:p>
        </p:txBody>
      </p:sp>
      <p:sp>
        <p:nvSpPr>
          <p:cNvPr id="10" name="Text Box 2"/>
          <p:cNvSpPr txBox="1">
            <a:spLocks noChangeArrowheads="1"/>
          </p:cNvSpPr>
          <p:nvPr/>
        </p:nvSpPr>
        <p:spPr bwMode="auto">
          <a:xfrm>
            <a:off x="3779912" y="580642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effectLst>
                  <a:glow rad="101600">
                    <a:schemeClr val="tx1">
                      <a:alpha val="75000"/>
                    </a:schemeClr>
                  </a:glow>
                </a:effectLst>
              </a:rPr>
              <a:t>Sophisticated forms of theory </a:t>
            </a:r>
            <a:r>
              <a:rPr lang="en-GB" i="0" dirty="0">
                <a:effectLst>
                  <a:glow rad="101600">
                    <a:schemeClr val="tx1">
                      <a:alpha val="75000"/>
                    </a:schemeClr>
                  </a:glow>
                </a:effectLst>
              </a:rPr>
              <a:t>of mind cognition </a:t>
            </a:r>
            <a:r>
              <a:rPr lang="en-GB" i="0" dirty="0" smtClean="0">
                <a:effectLst>
                  <a:glow rad="101600">
                    <a:schemeClr val="tx1">
                      <a:alpha val="75000"/>
                    </a:schemeClr>
                  </a:glow>
                </a:effectLst>
              </a:rPr>
              <a:t>emerge before joint action</a:t>
            </a:r>
            <a:endParaRPr lang="en-GB" dirty="0">
              <a:effectLst>
                <a:glow rad="101600">
                  <a:schemeClr val="tx1">
                    <a:alpha val="75000"/>
                  </a:schemeClr>
                </a:glow>
              </a:effectLst>
            </a:endParaRPr>
          </a:p>
        </p:txBody>
      </p:sp>
    </p:spTree>
    <p:extLst>
      <p:ext uri="{BB962C8B-B14F-4D97-AF65-F5344CB8AC3E}">
        <p14:creationId xmlns:p14="http://schemas.microsoft.com/office/powerpoint/2010/main" val="41790597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Box 3"/>
          <p:cNvSpPr txBox="1">
            <a:spLocks noChangeArrowheads="1"/>
          </p:cNvSpPr>
          <p:nvPr/>
        </p:nvSpPr>
        <p:spPr bwMode="auto">
          <a:xfrm>
            <a:off x="468313" y="404813"/>
            <a:ext cx="3816350" cy="1096962"/>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p:txBody>
      </p:sp>
    </p:spTree>
    <p:extLst>
      <p:ext uri="{BB962C8B-B14F-4D97-AF65-F5344CB8AC3E}">
        <p14:creationId xmlns:p14="http://schemas.microsoft.com/office/powerpoint/2010/main" val="241670194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2"/>
          <p:cNvSpPr txBox="1">
            <a:spLocks noChangeArrowheads="1"/>
          </p:cNvSpPr>
          <p:nvPr/>
        </p:nvSpPr>
        <p:spPr bwMode="auto">
          <a:xfrm>
            <a:off x="468313" y="404813"/>
            <a:ext cx="3816350" cy="260508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a:p>
            <a:pPr eaLnBrk="1" hangingPunct="1">
              <a:spcBef>
                <a:spcPct val="50000"/>
              </a:spcBef>
              <a:defRPr/>
            </a:pPr>
            <a:r>
              <a:rPr lang="en-GB" b="1" i="0" smtClean="0"/>
              <a:t>18-month-olds</a:t>
            </a:r>
            <a:r>
              <a:rPr lang="en-GB" i="0" smtClean="0"/>
              <a:t> point to inform, and predict actions based on false beliefs</a:t>
            </a:r>
          </a:p>
          <a:p>
            <a:pPr eaLnBrk="1" hangingPunct="1">
              <a:defRPr/>
            </a:pPr>
            <a:endParaRPr lang="en-GB" i="0" smtClean="0"/>
          </a:p>
        </p:txBody>
      </p:sp>
      <p:sp>
        <p:nvSpPr>
          <p:cNvPr id="11" name="Text Box 3"/>
          <p:cNvSpPr txBox="1">
            <a:spLocks noChangeArrowheads="1"/>
          </p:cNvSpPr>
          <p:nvPr/>
        </p:nvSpPr>
        <p:spPr bwMode="auto">
          <a:xfrm>
            <a:off x="4932363" y="1706563"/>
            <a:ext cx="3816350" cy="42703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(Liszkowski et al 2006)</a:t>
            </a:r>
          </a:p>
        </p:txBody>
      </p:sp>
      <p:sp>
        <p:nvSpPr>
          <p:cNvPr id="12" name="Text Box 4"/>
          <p:cNvSpPr txBox="1">
            <a:spLocks noChangeArrowheads="1"/>
          </p:cNvSpPr>
          <p:nvPr/>
        </p:nvSpPr>
        <p:spPr bwMode="auto">
          <a:xfrm>
            <a:off x="4932363" y="2209800"/>
            <a:ext cx="3816350" cy="762000"/>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(Onishi &amp; Baillargeon 2005; Southgate et al 2007)</a:t>
            </a:r>
          </a:p>
        </p:txBody>
      </p:sp>
    </p:spTree>
    <p:extLst>
      <p:ext uri="{BB962C8B-B14F-4D97-AF65-F5344CB8AC3E}">
        <p14:creationId xmlns:p14="http://schemas.microsoft.com/office/powerpoint/2010/main" val="995198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5545" name="Text Box 9"/>
          <p:cNvSpPr txBox="1">
            <a:spLocks noChangeArrowheads="1"/>
          </p:cNvSpPr>
          <p:nvPr/>
        </p:nvSpPr>
        <p:spPr bwMode="auto">
          <a:xfrm>
            <a:off x="468313" y="404813"/>
            <a:ext cx="3816350" cy="4448175"/>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a:p>
            <a:pPr eaLnBrk="1" hangingPunct="1">
              <a:spcBef>
                <a:spcPct val="50000"/>
              </a:spcBef>
              <a:defRPr/>
            </a:pPr>
            <a:r>
              <a:rPr lang="en-GB" b="1" i="0" smtClean="0"/>
              <a:t>18-month-olds</a:t>
            </a:r>
            <a:r>
              <a:rPr lang="en-GB" i="0" smtClean="0"/>
              <a:t> point to inform, and predict actions based on false beliefs</a:t>
            </a:r>
          </a:p>
          <a:p>
            <a:pPr eaLnBrk="1" hangingPunct="1">
              <a:defRPr/>
            </a:pPr>
            <a:endParaRPr lang="en-GB" i="0" smtClean="0"/>
          </a:p>
          <a:p>
            <a:pPr eaLnBrk="1" hangingPunct="1">
              <a:spcBef>
                <a:spcPct val="50000"/>
              </a:spcBef>
              <a:defRPr/>
            </a:pPr>
            <a:r>
              <a:rPr lang="en-GB" b="1" i="0" smtClean="0"/>
              <a:t>Scrub-jays </a:t>
            </a:r>
            <a:r>
              <a:rPr lang="en-GB" i="0" smtClean="0"/>
              <a:t>selectively re-cache their food in ways that deprive competitors of knowledge of its location </a:t>
            </a:r>
          </a:p>
          <a:p>
            <a:pPr eaLnBrk="1" hangingPunct="1">
              <a:defRPr/>
            </a:pPr>
            <a:endParaRPr lang="en-GB" i="0" smtClean="0"/>
          </a:p>
        </p:txBody>
      </p:sp>
      <p:sp>
        <p:nvSpPr>
          <p:cNvPr id="705546" name="Text Box 10"/>
          <p:cNvSpPr txBox="1">
            <a:spLocks noChangeArrowheads="1"/>
          </p:cNvSpPr>
          <p:nvPr/>
        </p:nvSpPr>
        <p:spPr bwMode="auto">
          <a:xfrm>
            <a:off x="4932363" y="1706563"/>
            <a:ext cx="3816350" cy="42703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(Liszkowski et al 2006)</a:t>
            </a:r>
          </a:p>
        </p:txBody>
      </p:sp>
      <p:sp>
        <p:nvSpPr>
          <p:cNvPr id="705547" name="Text Box 11"/>
          <p:cNvSpPr txBox="1">
            <a:spLocks noChangeArrowheads="1"/>
          </p:cNvSpPr>
          <p:nvPr/>
        </p:nvSpPr>
        <p:spPr bwMode="auto">
          <a:xfrm>
            <a:off x="4932363" y="2209800"/>
            <a:ext cx="3816350" cy="762000"/>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(Onishi &amp; Baillargeon 2005; Southgate et al 2007)</a:t>
            </a:r>
          </a:p>
        </p:txBody>
      </p:sp>
      <p:sp>
        <p:nvSpPr>
          <p:cNvPr id="705548" name="Text Box 12"/>
          <p:cNvSpPr txBox="1">
            <a:spLocks noChangeArrowheads="1"/>
          </p:cNvSpPr>
          <p:nvPr/>
        </p:nvSpPr>
        <p:spPr bwMode="auto">
          <a:xfrm>
            <a:off x="4932363" y="4076700"/>
            <a:ext cx="3816350" cy="427038"/>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(Clayton, Dally &amp; Emery 2007)</a:t>
            </a:r>
          </a:p>
        </p:txBody>
      </p:sp>
    </p:spTree>
    <p:extLst>
      <p:ext uri="{BB962C8B-B14F-4D97-AF65-F5344CB8AC3E}">
        <p14:creationId xmlns:p14="http://schemas.microsoft.com/office/powerpoint/2010/main" val="345981915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ext Box 2"/>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1506" name="Text Box 3"/>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1507" name="Text Box 4"/>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1508" name="Text Box 5"/>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1509" name="Text Box 6"/>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a:solidFill>
                  <a:srgbClr val="C0C0C0"/>
                </a:solidFill>
              </a:rPr>
              <a:t>(Hare, Call &amp; Tomasello 2006)</a:t>
            </a:r>
          </a:p>
        </p:txBody>
      </p:sp>
      <p:sp>
        <p:nvSpPr>
          <p:cNvPr id="21510" name="Text Box 7"/>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extLst>
      <p:ext uri="{BB962C8B-B14F-4D97-AF65-F5344CB8AC3E}">
        <p14:creationId xmlns:p14="http://schemas.microsoft.com/office/powerpoint/2010/main" val="175740393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ChangeArrowheads="1"/>
          </p:cNvSpPr>
          <p:nvPr/>
        </p:nvSpPr>
        <p:spPr bwMode="auto">
          <a:xfrm rot="-60000">
            <a:off x="2406650" y="438150"/>
            <a:ext cx="985838" cy="360363"/>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22530" name="Text Box 3"/>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solidFill>
                  <a:schemeClr val="tx1"/>
                </a:solidFill>
              </a:rPr>
              <a:t>abilities</a:t>
            </a:r>
            <a:r>
              <a:rPr lang="en-GB"/>
              <a:t>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2531" name="Text Box 4"/>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2532" name="Text Box 5"/>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2533" name="Text Box 6"/>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12" name="Text Box 6"/>
          <p:cNvSpPr txBox="1">
            <a:spLocks noChangeArrowheads="1"/>
          </p:cNvSpPr>
          <p:nvPr/>
        </p:nvSpPr>
        <p:spPr bwMode="auto">
          <a:xfrm>
            <a:off x="4932363" y="5373216"/>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a:solidFill>
                  <a:srgbClr val="C0C0C0"/>
                </a:solidFill>
              </a:rPr>
              <a:t>(Hare, Call &amp; Tomasello 2006)</a:t>
            </a:r>
          </a:p>
        </p:txBody>
      </p:sp>
      <p:sp>
        <p:nvSpPr>
          <p:cNvPr id="13" name="Text Box 7"/>
          <p:cNvSpPr txBox="1">
            <a:spLocks noChangeArrowheads="1"/>
          </p:cNvSpPr>
          <p:nvPr/>
        </p:nvSpPr>
        <p:spPr bwMode="auto">
          <a:xfrm>
            <a:off x="4932363" y="6020916"/>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extLst>
      <p:ext uri="{BB962C8B-B14F-4D97-AF65-F5344CB8AC3E}">
        <p14:creationId xmlns:p14="http://schemas.microsoft.com/office/powerpoint/2010/main" val="113273877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ext Box 3"/>
          <p:cNvSpPr txBox="1">
            <a:spLocks noChangeArrowheads="1"/>
          </p:cNvSpPr>
          <p:nvPr/>
        </p:nvSpPr>
        <p:spPr bwMode="auto">
          <a:xfrm>
            <a:off x="468313" y="404813"/>
            <a:ext cx="3816350" cy="635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3554" name="Text Box 4"/>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3555" name="Text Box 5"/>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3556" name="Text Box 6"/>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3557" name="Text Box 7"/>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3558" name="Text Box 8"/>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extLst>
      <p:ext uri="{BB962C8B-B14F-4D97-AF65-F5344CB8AC3E}">
        <p14:creationId xmlns:p14="http://schemas.microsoft.com/office/powerpoint/2010/main" val="242635653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3"/>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4578" name="Text Box 4"/>
          <p:cNvSpPr txBox="1">
            <a:spLocks noChangeArrowheads="1"/>
          </p:cNvSpPr>
          <p:nvPr/>
        </p:nvSpPr>
        <p:spPr bwMode="auto">
          <a:xfrm>
            <a:off x="4932363" y="404813"/>
            <a:ext cx="3816350"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a:t>
            </a:r>
          </a:p>
          <a:p>
            <a:pPr eaLnBrk="1" hangingPunct="1">
              <a:spcBef>
                <a:spcPct val="50000"/>
              </a:spcBef>
            </a:pPr>
            <a:endParaRPr lang="en-GB" i="0">
              <a:solidFill>
                <a:schemeClr val="tx1"/>
              </a:solidFill>
            </a:endParaRPr>
          </a:p>
          <a:p>
            <a:pPr eaLnBrk="1" hangingPunct="1">
              <a:spcBef>
                <a:spcPct val="50000"/>
              </a:spcBef>
            </a:pPr>
            <a:endParaRPr lang="en-GB" i="0">
              <a:solidFill>
                <a:schemeClr val="tx1"/>
              </a:solidFill>
            </a:endParaRPr>
          </a:p>
        </p:txBody>
      </p:sp>
      <p:sp>
        <p:nvSpPr>
          <p:cNvPr id="24579" name="Text Box 6"/>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extLst>
      <p:ext uri="{BB962C8B-B14F-4D97-AF65-F5344CB8AC3E}">
        <p14:creationId xmlns:p14="http://schemas.microsoft.com/office/powerpoint/2010/main" val="190043136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5602" name="Text Box 3"/>
          <p:cNvSpPr txBox="1">
            <a:spLocks noChangeArrowheads="1"/>
          </p:cNvSpPr>
          <p:nvPr/>
        </p:nvSpPr>
        <p:spPr bwMode="auto">
          <a:xfrm>
            <a:off x="4932363" y="404813"/>
            <a:ext cx="3816350" cy="491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a:t>
            </a:r>
            <a:r>
              <a:rPr lang="en-GB">
                <a:solidFill>
                  <a:schemeClr val="tx1"/>
                </a:solidFill>
              </a:rPr>
              <a:t> </a:t>
            </a:r>
            <a:r>
              <a:rPr lang="en-GB" i="0">
                <a:solidFill>
                  <a:schemeClr val="tx1"/>
                </a:solidFill>
              </a:rPr>
              <a:t>hard, for it requires</a:t>
            </a:r>
          </a:p>
          <a:p>
            <a:pPr eaLnBrk="1" hangingPunct="1">
              <a:spcBef>
                <a:spcPct val="50000"/>
              </a:spcBef>
            </a:pPr>
            <a:r>
              <a:rPr lang="en-GB" i="0">
                <a:solidFill>
                  <a:schemeClr val="tx1"/>
                </a:solidFill>
              </a:rPr>
              <a:t>(a) conceptual sophistication</a:t>
            </a:r>
          </a:p>
          <a:p>
            <a:pPr eaLnBrk="1" hangingPunct="1">
              <a:spcBef>
                <a:spcPct val="25000"/>
              </a:spcBef>
            </a:pPr>
            <a:r>
              <a:rPr lang="en-GB" i="0">
                <a:solidFill>
                  <a:schemeClr val="tx1"/>
                </a:solidFill>
              </a:rPr>
              <a:t>- takes years to develop</a:t>
            </a:r>
          </a:p>
          <a:p>
            <a:pPr eaLnBrk="1" hangingPunct="1">
              <a:spcBef>
                <a:spcPct val="25000"/>
              </a:spcBef>
            </a:pPr>
            <a:r>
              <a:rPr lang="en-GB" i="0">
                <a:solidFill>
                  <a:schemeClr val="tx1"/>
                </a:solidFill>
              </a:rPr>
              <a:t>- development tied to acquisition of  executive function and language</a:t>
            </a:r>
          </a:p>
          <a:p>
            <a:pPr eaLnBrk="1" hangingPunct="1">
              <a:spcBef>
                <a:spcPct val="25000"/>
              </a:spcBef>
            </a:pPr>
            <a:r>
              <a:rPr lang="en-GB" i="0">
                <a:solidFill>
                  <a:schemeClr val="tx1"/>
                </a:solidFill>
              </a:rPr>
              <a:t>- development facilitated by training and siblings</a:t>
            </a:r>
          </a:p>
          <a:p>
            <a:pPr eaLnBrk="1" hangingPunct="1">
              <a:spcBef>
                <a:spcPct val="50000"/>
              </a:spcBef>
            </a:pPr>
            <a:endParaRPr lang="en-GB" i="0">
              <a:solidFill>
                <a:schemeClr val="tx1"/>
              </a:solidFill>
            </a:endParaRPr>
          </a:p>
          <a:p>
            <a:pPr eaLnBrk="1" hangingPunct="1">
              <a:spcBef>
                <a:spcPct val="50000"/>
              </a:spcBef>
            </a:pPr>
            <a:endParaRPr lang="en-GB" i="0">
              <a:solidFill>
                <a:schemeClr val="tx1"/>
              </a:solidFill>
            </a:endParaRPr>
          </a:p>
        </p:txBody>
      </p:sp>
      <p:sp>
        <p:nvSpPr>
          <p:cNvPr id="25603" name="Text Box 5"/>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extLst>
      <p:ext uri="{BB962C8B-B14F-4D97-AF65-F5344CB8AC3E}">
        <p14:creationId xmlns:p14="http://schemas.microsoft.com/office/powerpoint/2010/main" val="355595489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9" name="Text Box 2"/>
          <p:cNvSpPr txBox="1">
            <a:spLocks noChangeArrowheads="1"/>
          </p:cNvSpPr>
          <p:nvPr/>
        </p:nvSpPr>
        <p:spPr bwMode="auto">
          <a:xfrm>
            <a:off x="284380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challenge</a:t>
            </a:r>
          </a:p>
        </p:txBody>
      </p:sp>
      <p:sp>
        <p:nvSpPr>
          <p:cNvPr id="10"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chemeClr val="accent3"/>
                </a:solidFill>
                <a:effectLst>
                  <a:glow rad="101600">
                    <a:schemeClr val="tx1">
                      <a:alpha val="75000"/>
                    </a:schemeClr>
                  </a:glow>
                </a:effectLst>
              </a:rPr>
              <a:t>Explain the emergence, in evolution or development, of sophisticated forms of theory of mind cognition.</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9011768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3"/>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6626" name="Text Box 4"/>
          <p:cNvSpPr txBox="1">
            <a:spLocks noChangeArrowheads="1"/>
          </p:cNvSpPr>
          <p:nvPr/>
        </p:nvSpPr>
        <p:spPr bwMode="auto">
          <a:xfrm>
            <a:off x="4932363" y="404813"/>
            <a:ext cx="3816350"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 for it requires</a:t>
            </a:r>
          </a:p>
          <a:p>
            <a:pPr eaLnBrk="1" hangingPunct="1">
              <a:spcBef>
                <a:spcPct val="50000"/>
              </a:spcBef>
            </a:pPr>
            <a:r>
              <a:rPr lang="en-GB" i="0">
                <a:solidFill>
                  <a:schemeClr val="bg2"/>
                </a:solidFill>
              </a:rPr>
              <a:t>(a) conceptual sophistication</a:t>
            </a:r>
          </a:p>
          <a:p>
            <a:pPr eaLnBrk="1" hangingPunct="1">
              <a:spcBef>
                <a:spcPct val="25000"/>
              </a:spcBef>
            </a:pPr>
            <a:r>
              <a:rPr lang="en-GB" i="0">
                <a:solidFill>
                  <a:schemeClr val="bg2"/>
                </a:solidFill>
              </a:rPr>
              <a:t>- takes years to develop</a:t>
            </a:r>
          </a:p>
          <a:p>
            <a:pPr eaLnBrk="1" hangingPunct="1">
              <a:spcBef>
                <a:spcPct val="25000"/>
              </a:spcBef>
            </a:pPr>
            <a:r>
              <a:rPr lang="en-GB" i="0">
                <a:solidFill>
                  <a:schemeClr val="bg2"/>
                </a:solidFill>
              </a:rPr>
              <a:t>- development tied to acquisition of  executive function and language</a:t>
            </a:r>
          </a:p>
          <a:p>
            <a:pPr eaLnBrk="1" hangingPunct="1">
              <a:spcBef>
                <a:spcPct val="25000"/>
              </a:spcBef>
            </a:pPr>
            <a:r>
              <a:rPr lang="en-GB" i="0">
                <a:solidFill>
                  <a:schemeClr val="bg2"/>
                </a:solidFill>
              </a:rPr>
              <a:t>- development facilitated by training and siblings</a:t>
            </a:r>
          </a:p>
          <a:p>
            <a:pPr eaLnBrk="1" hangingPunct="1">
              <a:spcBef>
                <a:spcPct val="50000"/>
              </a:spcBef>
            </a:pPr>
            <a:endParaRPr lang="en-GB" i="0">
              <a:solidFill>
                <a:schemeClr val="bg2"/>
              </a:solidFill>
            </a:endParaRPr>
          </a:p>
          <a:p>
            <a:pPr eaLnBrk="1" hangingPunct="1">
              <a:spcBef>
                <a:spcPct val="50000"/>
              </a:spcBef>
            </a:pPr>
            <a:r>
              <a:rPr lang="en-GB" i="0">
                <a:solidFill>
                  <a:schemeClr val="tx1"/>
                </a:solidFill>
              </a:rPr>
              <a:t>(b) scarce cognitive resources</a:t>
            </a:r>
          </a:p>
          <a:p>
            <a:pPr eaLnBrk="1" hangingPunct="1">
              <a:spcBef>
                <a:spcPct val="25000"/>
              </a:spcBef>
            </a:pPr>
            <a:r>
              <a:rPr lang="en-GB" i="0">
                <a:solidFill>
                  <a:schemeClr val="tx1"/>
                </a:solidFill>
              </a:rPr>
              <a:t>- attention</a:t>
            </a:r>
          </a:p>
          <a:p>
            <a:pPr eaLnBrk="1" hangingPunct="1">
              <a:spcBef>
                <a:spcPct val="25000"/>
              </a:spcBef>
            </a:pPr>
            <a:r>
              <a:rPr lang="en-GB" i="0">
                <a:solidFill>
                  <a:schemeClr val="tx1"/>
                </a:solidFill>
              </a:rPr>
              <a:t>- working memory</a:t>
            </a:r>
          </a:p>
        </p:txBody>
      </p:sp>
      <p:sp>
        <p:nvSpPr>
          <p:cNvPr id="26627" name="Text Box 6"/>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extLst>
      <p:ext uri="{BB962C8B-B14F-4D97-AF65-F5344CB8AC3E}">
        <p14:creationId xmlns:p14="http://schemas.microsoft.com/office/powerpoint/2010/main" val="345058895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7650" name="Text Box 3"/>
          <p:cNvSpPr txBox="1">
            <a:spLocks noChangeArrowheads="1"/>
          </p:cNvSpPr>
          <p:nvPr/>
        </p:nvSpPr>
        <p:spPr bwMode="auto">
          <a:xfrm>
            <a:off x="4932363" y="404813"/>
            <a:ext cx="3816350"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 for it requires</a:t>
            </a:r>
          </a:p>
          <a:p>
            <a:pPr eaLnBrk="1" hangingPunct="1">
              <a:spcBef>
                <a:spcPct val="50000"/>
              </a:spcBef>
            </a:pPr>
            <a:r>
              <a:rPr lang="en-GB" i="0">
                <a:solidFill>
                  <a:schemeClr val="tx1"/>
                </a:solidFill>
              </a:rPr>
              <a:t>(a) conceptual sophistication</a:t>
            </a:r>
          </a:p>
          <a:p>
            <a:pPr eaLnBrk="1" hangingPunct="1">
              <a:spcBef>
                <a:spcPct val="25000"/>
              </a:spcBef>
            </a:pPr>
            <a:r>
              <a:rPr lang="en-GB" i="0">
                <a:solidFill>
                  <a:schemeClr val="tx1"/>
                </a:solidFill>
              </a:rPr>
              <a:t>- takes years to develop</a:t>
            </a:r>
          </a:p>
          <a:p>
            <a:pPr eaLnBrk="1" hangingPunct="1">
              <a:spcBef>
                <a:spcPct val="25000"/>
              </a:spcBef>
            </a:pPr>
            <a:r>
              <a:rPr lang="en-GB" i="0">
                <a:solidFill>
                  <a:schemeClr val="tx1"/>
                </a:solidFill>
              </a:rPr>
              <a:t>- development tied to acquisition of  executive function and language</a:t>
            </a:r>
          </a:p>
          <a:p>
            <a:pPr eaLnBrk="1" hangingPunct="1">
              <a:spcBef>
                <a:spcPct val="25000"/>
              </a:spcBef>
            </a:pPr>
            <a:r>
              <a:rPr lang="en-GB" i="0">
                <a:solidFill>
                  <a:schemeClr val="tx1"/>
                </a:solidFill>
              </a:rPr>
              <a:t>- development facilitated by training and siblings</a:t>
            </a:r>
          </a:p>
          <a:p>
            <a:pPr eaLnBrk="1" hangingPunct="1">
              <a:spcBef>
                <a:spcPct val="50000"/>
              </a:spcBef>
            </a:pPr>
            <a:endParaRPr lang="en-GB" i="0">
              <a:solidFill>
                <a:schemeClr val="tx1"/>
              </a:solidFill>
            </a:endParaRPr>
          </a:p>
          <a:p>
            <a:pPr eaLnBrk="1" hangingPunct="1">
              <a:spcBef>
                <a:spcPct val="50000"/>
              </a:spcBef>
            </a:pPr>
            <a:r>
              <a:rPr lang="en-GB" i="0">
                <a:solidFill>
                  <a:schemeClr val="tx1"/>
                </a:solidFill>
              </a:rPr>
              <a:t>(b) scarce cognitive resources</a:t>
            </a:r>
          </a:p>
          <a:p>
            <a:pPr eaLnBrk="1" hangingPunct="1">
              <a:spcBef>
                <a:spcPct val="25000"/>
              </a:spcBef>
            </a:pPr>
            <a:r>
              <a:rPr lang="en-GB" i="0">
                <a:solidFill>
                  <a:schemeClr val="tx1"/>
                </a:solidFill>
              </a:rPr>
              <a:t>- attention</a:t>
            </a:r>
          </a:p>
          <a:p>
            <a:pPr eaLnBrk="1" hangingPunct="1">
              <a:spcBef>
                <a:spcPct val="25000"/>
              </a:spcBef>
            </a:pPr>
            <a:r>
              <a:rPr lang="en-GB" i="0">
                <a:solidFill>
                  <a:schemeClr val="tx1"/>
                </a:solidFill>
              </a:rPr>
              <a:t>- working memory</a:t>
            </a:r>
          </a:p>
        </p:txBody>
      </p:sp>
      <p:sp>
        <p:nvSpPr>
          <p:cNvPr id="27651" name="Text Box 4"/>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extLst>
      <p:ext uri="{BB962C8B-B14F-4D97-AF65-F5344CB8AC3E}">
        <p14:creationId xmlns:p14="http://schemas.microsoft.com/office/powerpoint/2010/main" val="215152574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787" name="Picture 4" descr="davidson flipped trans"/>
          <p:cNvPicPr>
            <a:picLocks noChangeAspect="1" noChangeArrowheads="1"/>
          </p:cNvPicPr>
          <p:nvPr/>
        </p:nvPicPr>
        <p:blipFill>
          <a:blip r:embed="rId2">
            <a:extLst>
              <a:ext uri="{28A0092B-C50C-407E-A947-70E740481C1C}">
                <a14:useLocalDpi xmlns:a14="http://schemas.microsoft.com/office/drawing/2010/main" val="0"/>
              </a:ext>
            </a:extLst>
          </a:blip>
          <a:srcRect r="24164" b="1816"/>
          <a:stretch>
            <a:fillRect/>
          </a:stretch>
        </p:blipFill>
        <p:spPr bwMode="auto">
          <a:xfrm>
            <a:off x="6119813" y="3346450"/>
            <a:ext cx="3024187" cy="351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0359" name="Rectangle 7"/>
          <p:cNvSpPr>
            <a:spLocks noChangeArrowheads="1"/>
          </p:cNvSpPr>
          <p:nvPr/>
        </p:nvSpPr>
        <p:spPr bwMode="auto">
          <a:xfrm>
            <a:off x="971204" y="3356992"/>
            <a:ext cx="5761037" cy="246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defRPr/>
            </a:pP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We are stuck with our two main ways of describing and explaining things, one which treats objects and events as mindless, and the other which treats objects and events as having propositional attitudes. I see no way of bridging the </a:t>
            </a:r>
            <a:r>
              <a:rPr lang="en-GB" i="0" dirty="0" smtClean="0">
                <a:effectLst>
                  <a:glow rad="101600">
                    <a:schemeClr val="tx1">
                      <a:alpha val="75000"/>
                    </a:schemeClr>
                  </a:glow>
                </a:effectLst>
                <a:cs typeface="Arial" charset="0"/>
              </a:rPr>
              <a:t>gap</a:t>
            </a:r>
            <a:r>
              <a:rPr lang="ja-JP" altLang="en-GB" i="0" dirty="0" smtClean="0">
                <a:effectLst>
                  <a:glow rad="101600">
                    <a:schemeClr val="tx1">
                      <a:alpha val="75000"/>
                    </a:schemeClr>
                  </a:glow>
                </a:effectLst>
                <a:cs typeface="Arial" charset="0"/>
              </a:rPr>
              <a:t>”</a:t>
            </a:r>
            <a:r>
              <a:rPr lang="en-GB" i="0" dirty="0" smtClean="0">
                <a:effectLst>
                  <a:glow rad="101600">
                    <a:schemeClr val="tx1">
                      <a:alpha val="75000"/>
                    </a:schemeClr>
                  </a:glow>
                </a:effectLst>
                <a:cs typeface="Arial" charset="0"/>
              </a:rPr>
              <a:t> </a:t>
            </a:r>
            <a:endParaRPr lang="en-GB" i="0" dirty="0">
              <a:effectLst>
                <a:glow rad="101600">
                  <a:schemeClr val="tx1">
                    <a:alpha val="75000"/>
                  </a:schemeClr>
                </a:glow>
              </a:effectLst>
              <a:cs typeface="Arial" charset="0"/>
            </a:endParaRPr>
          </a:p>
          <a:p>
            <a:pPr algn="r">
              <a:defRPr/>
            </a:pPr>
            <a:r>
              <a:rPr lang="en-GB" i="0" dirty="0">
                <a:effectLst>
                  <a:glow rad="101600">
                    <a:schemeClr val="tx1">
                      <a:alpha val="75000"/>
                    </a:schemeClr>
                  </a:glow>
                </a:effectLst>
                <a:cs typeface="Arial" charset="0"/>
              </a:rPr>
              <a:t>(Davidson 2003: 697)</a:t>
            </a:r>
          </a:p>
        </p:txBody>
      </p:sp>
    </p:spTree>
    <p:extLst>
      <p:ext uri="{BB962C8B-B14F-4D97-AF65-F5344CB8AC3E}">
        <p14:creationId xmlns:p14="http://schemas.microsoft.com/office/powerpoint/2010/main" val="219858940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811" name="Picture 4" descr="davidson flipped trans"/>
          <p:cNvPicPr>
            <a:picLocks noChangeAspect="1" noChangeArrowheads="1"/>
          </p:cNvPicPr>
          <p:nvPr/>
        </p:nvPicPr>
        <p:blipFill>
          <a:blip r:embed="rId2">
            <a:extLst>
              <a:ext uri="{28A0092B-C50C-407E-A947-70E740481C1C}">
                <a14:useLocalDpi xmlns:a14="http://schemas.microsoft.com/office/drawing/2010/main" val="0"/>
              </a:ext>
            </a:extLst>
          </a:blip>
          <a:srcRect r="24164" b="1816"/>
          <a:stretch>
            <a:fillRect/>
          </a:stretch>
        </p:blipFill>
        <p:spPr bwMode="auto">
          <a:xfrm>
            <a:off x="6119813" y="3346450"/>
            <a:ext cx="3024187" cy="351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812" name="Rectangle 5"/>
          <p:cNvSpPr>
            <a:spLocks noChangeArrowheads="1"/>
          </p:cNvSpPr>
          <p:nvPr/>
        </p:nvSpPr>
        <p:spPr bwMode="auto">
          <a:xfrm rot="-60000">
            <a:off x="1906588" y="4745038"/>
            <a:ext cx="2808287" cy="43021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19813" name="Rectangle 6"/>
          <p:cNvSpPr>
            <a:spLocks noChangeArrowheads="1"/>
          </p:cNvSpPr>
          <p:nvPr/>
        </p:nvSpPr>
        <p:spPr bwMode="auto">
          <a:xfrm rot="60000">
            <a:off x="4414838" y="4054475"/>
            <a:ext cx="1125537" cy="430213"/>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00359" name="Rectangle 7"/>
          <p:cNvSpPr>
            <a:spLocks noChangeArrowheads="1"/>
          </p:cNvSpPr>
          <p:nvPr/>
        </p:nvSpPr>
        <p:spPr bwMode="auto">
          <a:xfrm>
            <a:off x="971204" y="3343052"/>
            <a:ext cx="5761037" cy="246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defRPr/>
            </a:pP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We are stuck with our two main ways of describing and explaining things, one which treats objects and events as </a:t>
            </a:r>
            <a:r>
              <a:rPr lang="en-GB" i="0" dirty="0">
                <a:solidFill>
                  <a:schemeClr val="tx1"/>
                </a:solidFill>
                <a:effectLst>
                  <a:glow rad="101600">
                    <a:schemeClr val="bg1">
                      <a:alpha val="75000"/>
                    </a:schemeClr>
                  </a:glow>
                </a:effectLst>
                <a:cs typeface="Arial" charset="0"/>
              </a:rPr>
              <a:t>mindless</a:t>
            </a:r>
            <a:r>
              <a:rPr lang="en-GB" i="0" dirty="0">
                <a:effectLst>
                  <a:glow rad="101600">
                    <a:schemeClr val="tx1">
                      <a:alpha val="75000"/>
                    </a:schemeClr>
                  </a:glow>
                </a:effectLst>
                <a:cs typeface="Arial" charset="0"/>
              </a:rPr>
              <a:t>, and the other which treats objects and events as having </a:t>
            </a:r>
            <a:r>
              <a:rPr lang="en-GB" i="0" dirty="0">
                <a:solidFill>
                  <a:schemeClr val="tx1"/>
                </a:solidFill>
                <a:effectLst>
                  <a:glow rad="101600">
                    <a:schemeClr val="bg1">
                      <a:alpha val="75000"/>
                    </a:schemeClr>
                  </a:glow>
                </a:effectLst>
                <a:cs typeface="Arial" charset="0"/>
              </a:rPr>
              <a:t>propositional attitudes</a:t>
            </a:r>
            <a:r>
              <a:rPr lang="en-GB" i="0" dirty="0">
                <a:effectLst>
                  <a:glow rad="101600">
                    <a:schemeClr val="tx1">
                      <a:alpha val="75000"/>
                    </a:schemeClr>
                  </a:glow>
                </a:effectLst>
                <a:cs typeface="Arial" charset="0"/>
              </a:rPr>
              <a:t>. I see no way of bridging the </a:t>
            </a:r>
            <a:r>
              <a:rPr lang="en-GB" i="0" dirty="0" smtClean="0">
                <a:effectLst>
                  <a:glow rad="101600">
                    <a:schemeClr val="tx1">
                      <a:alpha val="75000"/>
                    </a:schemeClr>
                  </a:glow>
                </a:effectLst>
                <a:cs typeface="Arial" charset="0"/>
              </a:rPr>
              <a:t>gap</a:t>
            </a:r>
            <a:r>
              <a:rPr lang="ja-JP" altLang="en-GB" i="0" dirty="0" smtClean="0">
                <a:effectLst>
                  <a:glow rad="101600">
                    <a:schemeClr val="tx1">
                      <a:alpha val="75000"/>
                    </a:schemeClr>
                  </a:glow>
                </a:effectLst>
                <a:cs typeface="Arial" charset="0"/>
              </a:rPr>
              <a:t>”</a:t>
            </a:r>
            <a:r>
              <a:rPr lang="en-GB" i="0" dirty="0" smtClean="0">
                <a:effectLst>
                  <a:glow rad="101600">
                    <a:schemeClr val="tx1">
                      <a:alpha val="75000"/>
                    </a:schemeClr>
                  </a:glow>
                </a:effectLst>
                <a:cs typeface="Arial" charset="0"/>
              </a:rPr>
              <a:t> </a:t>
            </a:r>
            <a:endParaRPr lang="en-GB" i="0" dirty="0">
              <a:effectLst>
                <a:glow rad="101600">
                  <a:schemeClr val="tx1">
                    <a:alpha val="75000"/>
                  </a:schemeClr>
                </a:glow>
              </a:effectLst>
              <a:cs typeface="Arial" charset="0"/>
            </a:endParaRPr>
          </a:p>
          <a:p>
            <a:pPr algn="r">
              <a:defRPr/>
            </a:pPr>
            <a:r>
              <a:rPr lang="en-GB" i="0" dirty="0">
                <a:effectLst>
                  <a:glow rad="101600">
                    <a:schemeClr val="tx1">
                      <a:alpha val="75000"/>
                    </a:schemeClr>
                  </a:glow>
                </a:effectLst>
                <a:cs typeface="Arial" charset="0"/>
              </a:rPr>
              <a:t>(Davidson 2003: 697)</a:t>
            </a:r>
          </a:p>
        </p:txBody>
      </p:sp>
    </p:spTree>
    <p:extLst>
      <p:ext uri="{BB962C8B-B14F-4D97-AF65-F5344CB8AC3E}">
        <p14:creationId xmlns:p14="http://schemas.microsoft.com/office/powerpoint/2010/main" val="68497051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Text Box 4"/>
          <p:cNvSpPr txBox="1">
            <a:spLocks noChangeArrowheads="1"/>
          </p:cNvSpPr>
          <p:nvPr/>
        </p:nvSpPr>
        <p:spPr bwMode="auto">
          <a:xfrm>
            <a:off x="755576" y="404664"/>
            <a:ext cx="3168352"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Propositional attitude</a:t>
            </a:r>
            <a:endParaRPr lang="en-GB" i="0" dirty="0"/>
          </a:p>
        </p:txBody>
      </p:sp>
      <p:sp>
        <p:nvSpPr>
          <p:cNvPr id="2" name="TextBox 1"/>
          <p:cNvSpPr txBox="1"/>
          <p:nvPr/>
        </p:nvSpPr>
        <p:spPr>
          <a:xfrm>
            <a:off x="641143" y="-1947980"/>
            <a:ext cx="184666" cy="430887"/>
          </a:xfrm>
          <a:prstGeom prst="rect">
            <a:avLst/>
          </a:prstGeom>
          <a:noFill/>
        </p:spPr>
        <p:txBody>
          <a:bodyPr wrap="none" rtlCol="0">
            <a:spAutoFit/>
          </a:bodyPr>
          <a:lstStyle/>
          <a:p>
            <a:endParaRPr lang="en-US"/>
          </a:p>
        </p:txBody>
      </p:sp>
      <p:sp>
        <p:nvSpPr>
          <p:cNvPr id="6" name="Text Box 4"/>
          <p:cNvSpPr txBox="1">
            <a:spLocks noChangeArrowheads="1"/>
          </p:cNvSpPr>
          <p:nvPr/>
        </p:nvSpPr>
        <p:spPr bwMode="auto">
          <a:xfrm>
            <a:off x="5148064" y="404664"/>
            <a:ext cx="338437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Relational attitude</a:t>
            </a:r>
            <a:endParaRPr lang="en-GB" i="0" dirty="0"/>
          </a:p>
        </p:txBody>
      </p:sp>
    </p:spTree>
    <p:extLst>
      <p:ext uri="{BB962C8B-B14F-4D97-AF65-F5344CB8AC3E}">
        <p14:creationId xmlns:p14="http://schemas.microsoft.com/office/powerpoint/2010/main" val="393358141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Text Box 4"/>
          <p:cNvSpPr txBox="1">
            <a:spLocks noChangeArrowheads="1"/>
          </p:cNvSpPr>
          <p:nvPr/>
        </p:nvSpPr>
        <p:spPr bwMode="auto">
          <a:xfrm>
            <a:off x="755576" y="404664"/>
            <a:ext cx="3168352"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Propositional attitude</a:t>
            </a:r>
            <a:endParaRPr lang="en-GB" i="0" dirty="0"/>
          </a:p>
        </p:txBody>
      </p:sp>
      <p:sp>
        <p:nvSpPr>
          <p:cNvPr id="2" name="TextBox 1"/>
          <p:cNvSpPr txBox="1"/>
          <p:nvPr/>
        </p:nvSpPr>
        <p:spPr>
          <a:xfrm>
            <a:off x="641143" y="-1947980"/>
            <a:ext cx="184666" cy="430887"/>
          </a:xfrm>
          <a:prstGeom prst="rect">
            <a:avLst/>
          </a:prstGeom>
          <a:noFill/>
        </p:spPr>
        <p:txBody>
          <a:bodyPr wrap="none" rtlCol="0">
            <a:spAutoFit/>
          </a:bodyPr>
          <a:lstStyle/>
          <a:p>
            <a:endParaRPr lang="en-US"/>
          </a:p>
        </p:txBody>
      </p:sp>
      <p:sp>
        <p:nvSpPr>
          <p:cNvPr id="6" name="Text Box 4"/>
          <p:cNvSpPr txBox="1">
            <a:spLocks noChangeArrowheads="1"/>
          </p:cNvSpPr>
          <p:nvPr/>
        </p:nvSpPr>
        <p:spPr bwMode="auto">
          <a:xfrm>
            <a:off x="5148064" y="404664"/>
            <a:ext cx="338437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Relational attitude</a:t>
            </a:r>
            <a:endParaRPr lang="en-GB" i="0" dirty="0"/>
          </a:p>
        </p:txBody>
      </p:sp>
      <p:cxnSp>
        <p:nvCxnSpPr>
          <p:cNvPr id="15" name="Straight Connector 14"/>
          <p:cNvCxnSpPr/>
          <p:nvPr/>
        </p:nvCxnSpPr>
        <p:spPr bwMode="auto">
          <a:xfrm>
            <a:off x="4535996" y="0"/>
            <a:ext cx="72008" cy="6858000"/>
          </a:xfrm>
          <a:prstGeom prst="line">
            <a:avLst/>
          </a:prstGeom>
          <a:solidFill>
            <a:srgbClr val="00B8FF"/>
          </a:solidFill>
          <a:ln w="9525" cap="flat" cmpd="sng" algn="ctr">
            <a:solidFill>
              <a:srgbClr val="FFFFFF"/>
            </a:solidFill>
            <a:prstDash val="solid"/>
            <a:round/>
            <a:headEnd type="none" w="med" len="med"/>
            <a:tailEnd type="none" w="med" len="med"/>
          </a:ln>
          <a:effectLst/>
        </p:spPr>
      </p:cxnSp>
      <p:sp>
        <p:nvSpPr>
          <p:cNvPr id="9" name="Text Box 4"/>
          <p:cNvSpPr txBox="1">
            <a:spLocks noChangeArrowheads="1"/>
          </p:cNvSpPr>
          <p:nvPr/>
        </p:nvSpPr>
        <p:spPr bwMode="auto">
          <a:xfrm>
            <a:off x="755576" y="1240884"/>
            <a:ext cx="2912365"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e.g. believes that ...</a:t>
            </a:r>
            <a:r>
              <a:rPr lang="en-GB" i="0" dirty="0"/>
              <a:t> </a:t>
            </a:r>
            <a:r>
              <a:rPr lang="en-GB" i="0" dirty="0" smtClean="0"/>
              <a:t/>
            </a:r>
            <a:br>
              <a:rPr lang="en-GB" i="0" dirty="0" smtClean="0"/>
            </a:br>
            <a:r>
              <a:rPr lang="en-GB" i="0" dirty="0" smtClean="0"/>
              <a:t>e.g. intends that ...</a:t>
            </a:r>
            <a:br>
              <a:rPr lang="en-GB" i="0" dirty="0" smtClean="0"/>
            </a:br>
            <a:r>
              <a:rPr lang="en-GB" i="0" dirty="0" smtClean="0"/>
              <a:t>e.g. knows that ...</a:t>
            </a:r>
            <a:endParaRPr lang="en-GB" i="0" dirty="0"/>
          </a:p>
        </p:txBody>
      </p:sp>
      <p:sp>
        <p:nvSpPr>
          <p:cNvPr id="10" name="Text Box 4"/>
          <p:cNvSpPr txBox="1">
            <a:spLocks noChangeArrowheads="1"/>
          </p:cNvSpPr>
          <p:nvPr/>
        </p:nvSpPr>
        <p:spPr bwMode="auto">
          <a:xfrm>
            <a:off x="5148064" y="1240884"/>
            <a:ext cx="2808312"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e.g. excited by ...</a:t>
            </a:r>
            <a:br>
              <a:rPr lang="en-GB" i="0" dirty="0" smtClean="0"/>
            </a:br>
            <a:r>
              <a:rPr lang="en-GB" i="0" dirty="0" smtClean="0"/>
              <a:t>e.g. encountered ...</a:t>
            </a:r>
            <a:br>
              <a:rPr lang="en-GB" i="0" dirty="0" smtClean="0"/>
            </a:br>
            <a:r>
              <a:rPr lang="en-GB" i="0" dirty="0" smtClean="0"/>
              <a:t>e.g. wants apple juice</a:t>
            </a:r>
          </a:p>
        </p:txBody>
      </p:sp>
    </p:spTree>
    <p:extLst>
      <p:ext uri="{BB962C8B-B14F-4D97-AF65-F5344CB8AC3E}">
        <p14:creationId xmlns:p14="http://schemas.microsoft.com/office/powerpoint/2010/main" val="190356979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Text Box 4"/>
          <p:cNvSpPr txBox="1">
            <a:spLocks noChangeArrowheads="1"/>
          </p:cNvSpPr>
          <p:nvPr/>
        </p:nvSpPr>
        <p:spPr bwMode="auto">
          <a:xfrm>
            <a:off x="755576" y="404664"/>
            <a:ext cx="3168352"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Propositional attitude</a:t>
            </a:r>
            <a:endParaRPr lang="en-GB" i="0" dirty="0"/>
          </a:p>
        </p:txBody>
      </p:sp>
      <p:sp>
        <p:nvSpPr>
          <p:cNvPr id="2" name="TextBox 1"/>
          <p:cNvSpPr txBox="1"/>
          <p:nvPr/>
        </p:nvSpPr>
        <p:spPr>
          <a:xfrm>
            <a:off x="641143" y="-1947980"/>
            <a:ext cx="184666" cy="430887"/>
          </a:xfrm>
          <a:prstGeom prst="rect">
            <a:avLst/>
          </a:prstGeom>
          <a:noFill/>
        </p:spPr>
        <p:txBody>
          <a:bodyPr wrap="none" rtlCol="0">
            <a:spAutoFit/>
          </a:bodyPr>
          <a:lstStyle/>
          <a:p>
            <a:endParaRPr lang="en-US"/>
          </a:p>
        </p:txBody>
      </p:sp>
      <p:sp>
        <p:nvSpPr>
          <p:cNvPr id="6" name="Text Box 4"/>
          <p:cNvSpPr txBox="1">
            <a:spLocks noChangeArrowheads="1"/>
          </p:cNvSpPr>
          <p:nvPr/>
        </p:nvSpPr>
        <p:spPr bwMode="auto">
          <a:xfrm>
            <a:off x="5148064" y="404664"/>
            <a:ext cx="338437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Relational attitude</a:t>
            </a:r>
            <a:endParaRPr lang="en-GB" i="0" dirty="0"/>
          </a:p>
        </p:txBody>
      </p:sp>
      <p:sp>
        <p:nvSpPr>
          <p:cNvPr id="7" name="Text Box 4"/>
          <p:cNvSpPr txBox="1">
            <a:spLocks noChangeArrowheads="1"/>
          </p:cNvSpPr>
          <p:nvPr/>
        </p:nvSpPr>
        <p:spPr bwMode="auto">
          <a:xfrm>
            <a:off x="755576" y="1240884"/>
            <a:ext cx="2912365"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e.g. believes that ...</a:t>
            </a:r>
            <a:r>
              <a:rPr lang="en-GB" i="0" dirty="0"/>
              <a:t> </a:t>
            </a:r>
            <a:r>
              <a:rPr lang="en-GB" i="0" dirty="0" smtClean="0"/>
              <a:t/>
            </a:r>
            <a:br>
              <a:rPr lang="en-GB" i="0" dirty="0" smtClean="0"/>
            </a:br>
            <a:r>
              <a:rPr lang="en-GB" i="0" dirty="0" smtClean="0"/>
              <a:t>e.g. intends that ...</a:t>
            </a:r>
            <a:br>
              <a:rPr lang="en-GB" i="0" dirty="0" smtClean="0"/>
            </a:br>
            <a:r>
              <a:rPr lang="en-GB" i="0" dirty="0" smtClean="0"/>
              <a:t>e.g. knows that ...</a:t>
            </a:r>
            <a:endParaRPr lang="en-GB" i="0" dirty="0"/>
          </a:p>
        </p:txBody>
      </p:sp>
      <p:sp>
        <p:nvSpPr>
          <p:cNvPr id="8" name="Text Box 4"/>
          <p:cNvSpPr txBox="1">
            <a:spLocks noChangeArrowheads="1"/>
          </p:cNvSpPr>
          <p:nvPr/>
        </p:nvSpPr>
        <p:spPr bwMode="auto">
          <a:xfrm>
            <a:off x="5148064" y="1240884"/>
            <a:ext cx="2808312"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e.g. excited by ...</a:t>
            </a:r>
            <a:br>
              <a:rPr lang="en-GB" i="0" dirty="0" smtClean="0"/>
            </a:br>
            <a:r>
              <a:rPr lang="en-GB" i="0" dirty="0" smtClean="0"/>
              <a:t>e.g. encountered ...</a:t>
            </a:r>
            <a:br>
              <a:rPr lang="en-GB" i="0" dirty="0" smtClean="0"/>
            </a:br>
            <a:r>
              <a:rPr lang="en-GB" i="0" dirty="0" smtClean="0"/>
              <a:t>e.g. wants apple juice</a:t>
            </a:r>
          </a:p>
        </p:txBody>
      </p:sp>
      <p:sp>
        <p:nvSpPr>
          <p:cNvPr id="9" name="Text Box 4"/>
          <p:cNvSpPr txBox="1">
            <a:spLocks noChangeArrowheads="1"/>
          </p:cNvSpPr>
          <p:nvPr/>
        </p:nvSpPr>
        <p:spPr bwMode="auto">
          <a:xfrm>
            <a:off x="755576" y="2529867"/>
            <a:ext cx="302433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arbitrarily </a:t>
            </a:r>
            <a:r>
              <a:rPr lang="en-GB" i="0" dirty="0" err="1" smtClean="0"/>
              <a:t>nestable</a:t>
            </a:r>
            <a:r>
              <a:rPr lang="en-GB" i="0" dirty="0" smtClean="0"/>
              <a:t> contents</a:t>
            </a:r>
            <a:endParaRPr lang="en-GB" i="0" dirty="0"/>
          </a:p>
        </p:txBody>
      </p:sp>
      <p:sp>
        <p:nvSpPr>
          <p:cNvPr id="10" name="Text Box 4"/>
          <p:cNvSpPr txBox="1">
            <a:spLocks noChangeArrowheads="1"/>
          </p:cNvSpPr>
          <p:nvPr/>
        </p:nvSpPr>
        <p:spPr bwMode="auto">
          <a:xfrm>
            <a:off x="5148064" y="2529867"/>
            <a:ext cx="2808312"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no contents</a:t>
            </a:r>
          </a:p>
        </p:txBody>
      </p:sp>
      <p:sp>
        <p:nvSpPr>
          <p:cNvPr id="11" name="Text Box 4"/>
          <p:cNvSpPr txBox="1">
            <a:spLocks noChangeArrowheads="1"/>
          </p:cNvSpPr>
          <p:nvPr/>
        </p:nvSpPr>
        <p:spPr bwMode="auto">
          <a:xfrm>
            <a:off x="755576" y="3649572"/>
            <a:ext cx="302433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err="1" smtClean="0"/>
              <a:t>uncodifiably</a:t>
            </a:r>
            <a:r>
              <a:rPr lang="en-GB" i="0" dirty="0" smtClean="0"/>
              <a:t> complex effects on action</a:t>
            </a:r>
            <a:endParaRPr lang="en-GB" i="0" dirty="0"/>
          </a:p>
        </p:txBody>
      </p:sp>
      <p:sp>
        <p:nvSpPr>
          <p:cNvPr id="12" name="Text Box 4"/>
          <p:cNvSpPr txBox="1">
            <a:spLocks noChangeArrowheads="1"/>
          </p:cNvSpPr>
          <p:nvPr/>
        </p:nvSpPr>
        <p:spPr bwMode="auto">
          <a:xfrm>
            <a:off x="5148064" y="3649572"/>
            <a:ext cx="280831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parameter-setting effects on action</a:t>
            </a:r>
          </a:p>
        </p:txBody>
      </p:sp>
      <p:sp>
        <p:nvSpPr>
          <p:cNvPr id="13" name="Text Box 4"/>
          <p:cNvSpPr txBox="1">
            <a:spLocks noChangeArrowheads="1"/>
          </p:cNvSpPr>
          <p:nvPr/>
        </p:nvSpPr>
        <p:spPr bwMode="auto">
          <a:xfrm>
            <a:off x="755576" y="4769276"/>
            <a:ext cx="302433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permit mistakes about identity and existence</a:t>
            </a:r>
            <a:endParaRPr lang="en-GB" i="0" dirty="0"/>
          </a:p>
        </p:txBody>
      </p:sp>
      <p:sp>
        <p:nvSpPr>
          <p:cNvPr id="14" name="Text Box 4"/>
          <p:cNvSpPr txBox="1">
            <a:spLocks noChangeArrowheads="1"/>
          </p:cNvSpPr>
          <p:nvPr/>
        </p:nvSpPr>
        <p:spPr bwMode="auto">
          <a:xfrm>
            <a:off x="5148064" y="4769276"/>
            <a:ext cx="2808312"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dirty="0" smtClean="0"/>
              <a:t>enable tracking limited range of true and false beliefs</a:t>
            </a:r>
          </a:p>
        </p:txBody>
      </p:sp>
      <p:cxnSp>
        <p:nvCxnSpPr>
          <p:cNvPr id="15" name="Straight Connector 14"/>
          <p:cNvCxnSpPr/>
          <p:nvPr/>
        </p:nvCxnSpPr>
        <p:spPr bwMode="auto">
          <a:xfrm>
            <a:off x="4535996" y="0"/>
            <a:ext cx="72008" cy="6858000"/>
          </a:xfrm>
          <a:prstGeom prst="line">
            <a:avLst/>
          </a:prstGeom>
          <a:solidFill>
            <a:srgbClr val="00B8FF"/>
          </a:solidFill>
          <a:ln w="9525" cap="flat" cmpd="sng" algn="ctr">
            <a:solidFill>
              <a:srgbClr val="FFFFFF"/>
            </a:solidFill>
            <a:prstDash val="solid"/>
            <a:round/>
            <a:headEnd type="none" w="med" len="med"/>
            <a:tailEnd type="none" w="med" len="med"/>
          </a:ln>
          <a:effectLst/>
        </p:spPr>
      </p:cxnSp>
      <p:sp>
        <p:nvSpPr>
          <p:cNvPr id="16" name="Text Box 4"/>
          <p:cNvSpPr txBox="1">
            <a:spLocks noChangeArrowheads="1"/>
          </p:cNvSpPr>
          <p:nvPr/>
        </p:nvSpPr>
        <p:spPr bwMode="auto">
          <a:xfrm>
            <a:off x="5364088" y="6093296"/>
            <a:ext cx="3592016"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algn="r" eaLnBrk="1" hangingPunct="1">
              <a:spcBef>
                <a:spcPct val="50000"/>
              </a:spcBef>
            </a:pPr>
            <a:r>
              <a:rPr lang="en-GB" sz="1600" i="0" dirty="0" smtClean="0"/>
              <a:t>Wellman &amp; Phillips 2001</a:t>
            </a:r>
            <a:br>
              <a:rPr lang="en-GB" sz="1600" i="0" dirty="0" smtClean="0"/>
            </a:br>
            <a:r>
              <a:rPr lang="en-GB" sz="1600" i="0" dirty="0" smtClean="0"/>
              <a:t>Apperly &amp; Butterfill 2009</a:t>
            </a:r>
          </a:p>
        </p:txBody>
      </p:sp>
    </p:spTree>
    <p:extLst>
      <p:ext uri="{BB962C8B-B14F-4D97-AF65-F5344CB8AC3E}">
        <p14:creationId xmlns:p14="http://schemas.microsoft.com/office/powerpoint/2010/main" val="33017601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7" name="Text Box 2"/>
          <p:cNvSpPr txBox="1">
            <a:spLocks noChangeArrowheads="1"/>
          </p:cNvSpPr>
          <p:nvPr/>
        </p:nvSpPr>
        <p:spPr bwMode="auto">
          <a:xfrm>
            <a:off x="248376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challenge</a:t>
            </a:r>
          </a:p>
        </p:txBody>
      </p:sp>
      <p:sp>
        <p:nvSpPr>
          <p:cNvPr id="26626"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rgbClr val="7F7F7F"/>
                </a:solidFill>
                <a:effectLst>
                  <a:glow rad="101600">
                    <a:schemeClr val="tx1">
                      <a:alpha val="75000"/>
                    </a:schemeClr>
                  </a:glow>
                </a:effectLst>
              </a:rPr>
              <a:t>Explain the emergence, in evolution or development, of sophisticated forms of theory of mind cognition.</a:t>
            </a:r>
            <a:endParaRPr lang="en-GB" dirty="0">
              <a:solidFill>
                <a:srgbClr val="7F7F7F"/>
              </a:solidFill>
              <a:effectLst>
                <a:glow rad="101600">
                  <a:schemeClr val="tx1">
                    <a:alpha val="75000"/>
                  </a:schemeClr>
                </a:glow>
              </a:effectLst>
            </a:endParaRPr>
          </a:p>
        </p:txBody>
      </p:sp>
      <p:sp>
        <p:nvSpPr>
          <p:cNvPr id="5"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conjecture</a:t>
            </a:r>
          </a:p>
        </p:txBody>
      </p:sp>
      <p:sp>
        <p:nvSpPr>
          <p:cNvPr id="8"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solidFill>
                  <a:srgbClr val="7F7F7F"/>
                </a:solidFill>
                <a:effectLst>
                  <a:glow rad="101600">
                    <a:schemeClr val="tx1">
                      <a:alpha val="75000"/>
                    </a:schemeClr>
                  </a:glow>
                </a:effectLst>
              </a:rPr>
              <a:t>The existence of abilities to engage in joint action partially </a:t>
            </a:r>
            <a:r>
              <a:rPr lang="en-GB" i="0" dirty="0" smtClean="0">
                <a:solidFill>
                  <a:srgbClr val="7F7F7F"/>
                </a:solidFill>
                <a:effectLst>
                  <a:glow rad="101600">
                    <a:schemeClr val="tx1">
                      <a:alpha val="75000"/>
                    </a:schemeClr>
                  </a:glow>
                </a:effectLst>
              </a:rPr>
              <a:t>explains </a:t>
            </a:r>
            <a:r>
              <a:rPr lang="en-GB" i="0" dirty="0">
                <a:solidFill>
                  <a:srgbClr val="7F7F7F"/>
                </a:solidFill>
                <a:effectLst>
                  <a:glow rad="101600">
                    <a:schemeClr val="tx1">
                      <a:alpha val="75000"/>
                    </a:schemeClr>
                  </a:glow>
                </a:effectLst>
              </a:rPr>
              <a:t>how sophisticated forms of </a:t>
            </a:r>
            <a:r>
              <a:rPr lang="en-GB" i="0" dirty="0" smtClean="0">
                <a:solidFill>
                  <a:srgbClr val="7F7F7F"/>
                </a:solidFill>
                <a:effectLst>
                  <a:glow rad="101600">
                    <a:schemeClr val="tx1">
                      <a:alpha val="75000"/>
                    </a:schemeClr>
                  </a:glow>
                </a:effectLst>
              </a:rPr>
              <a:t>theory of mind cognition </a:t>
            </a:r>
            <a:r>
              <a:rPr lang="en-GB" i="0" dirty="0">
                <a:solidFill>
                  <a:srgbClr val="7F7F7F"/>
                </a:solidFill>
                <a:effectLst>
                  <a:glow rad="101600">
                    <a:schemeClr val="tx1">
                      <a:alpha val="75000"/>
                    </a:schemeClr>
                  </a:glow>
                </a:effectLst>
              </a:rPr>
              <a:t>emerge in </a:t>
            </a:r>
            <a:r>
              <a:rPr lang="en-GB" i="0" dirty="0" smtClean="0">
                <a:solidFill>
                  <a:srgbClr val="7F7F7F"/>
                </a:solidFill>
                <a:effectLst>
                  <a:glow rad="101600">
                    <a:schemeClr val="tx1">
                      <a:alpha val="75000"/>
                    </a:schemeClr>
                  </a:glow>
                </a:effectLst>
              </a:rPr>
              <a:t>evolution </a:t>
            </a:r>
            <a:r>
              <a:rPr lang="en-GB" i="0" dirty="0">
                <a:solidFill>
                  <a:srgbClr val="7F7F7F"/>
                </a:solidFill>
                <a:effectLst>
                  <a:glow rad="101600">
                    <a:schemeClr val="tx1">
                      <a:alpha val="75000"/>
                    </a:schemeClr>
                  </a:glow>
                </a:effectLst>
              </a:rPr>
              <a:t>or development (or both)</a:t>
            </a:r>
            <a:endParaRPr lang="en-GB" dirty="0">
              <a:solidFill>
                <a:srgbClr val="7F7F7F"/>
              </a:solidFill>
              <a:effectLst>
                <a:glow rad="101600">
                  <a:schemeClr val="tx1">
                    <a:alpha val="75000"/>
                  </a:schemeClr>
                </a:glow>
              </a:effectLst>
            </a:endParaRPr>
          </a:p>
        </p:txBody>
      </p:sp>
      <p:sp>
        <p:nvSpPr>
          <p:cNvPr id="9" name="Text Box 2"/>
          <p:cNvSpPr txBox="1">
            <a:spLocks noChangeArrowheads="1"/>
          </p:cNvSpPr>
          <p:nvPr/>
        </p:nvSpPr>
        <p:spPr bwMode="auto">
          <a:xfrm>
            <a:off x="611560" y="4459759"/>
            <a:ext cx="7920880"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first objection</a:t>
            </a:r>
          </a:p>
        </p:txBody>
      </p:sp>
      <p:sp>
        <p:nvSpPr>
          <p:cNvPr id="10" name="Text Box 2"/>
          <p:cNvSpPr txBox="1">
            <a:spLocks noChangeArrowheads="1"/>
          </p:cNvSpPr>
          <p:nvPr/>
        </p:nvSpPr>
        <p:spPr bwMode="auto">
          <a:xfrm>
            <a:off x="3779912" y="580642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effectLst>
                  <a:glow rad="101600">
                    <a:schemeClr val="tx1">
                      <a:alpha val="75000"/>
                    </a:schemeClr>
                  </a:glow>
                </a:effectLst>
              </a:rPr>
              <a:t>Sophisticated theory </a:t>
            </a:r>
            <a:r>
              <a:rPr lang="en-GB" i="0" dirty="0">
                <a:effectLst>
                  <a:glow rad="101600">
                    <a:schemeClr val="tx1">
                      <a:alpha val="75000"/>
                    </a:schemeClr>
                  </a:glow>
                </a:effectLst>
              </a:rPr>
              <a:t>of mind cognition </a:t>
            </a:r>
            <a:r>
              <a:rPr lang="en-GB" i="0" dirty="0" smtClean="0">
                <a:effectLst>
                  <a:glow rad="101600">
                    <a:schemeClr val="tx1">
                      <a:alpha val="75000"/>
                    </a:schemeClr>
                  </a:glow>
                </a:effectLst>
              </a:rPr>
              <a:t>emerges before joint action</a:t>
            </a:r>
            <a:endParaRPr lang="en-GB" dirty="0">
              <a:effectLst>
                <a:glow rad="101600">
                  <a:schemeClr val="tx1">
                    <a:alpha val="75000"/>
                  </a:schemeClr>
                </a:glow>
              </a:effectLst>
            </a:endParaRPr>
          </a:p>
        </p:txBody>
      </p:sp>
      <p:cxnSp>
        <p:nvCxnSpPr>
          <p:cNvPr id="3" name="Straight Connector 2"/>
          <p:cNvCxnSpPr/>
          <p:nvPr/>
        </p:nvCxnSpPr>
        <p:spPr bwMode="auto">
          <a:xfrm>
            <a:off x="611560" y="4941168"/>
            <a:ext cx="8280920" cy="1728192"/>
          </a:xfrm>
          <a:prstGeom prst="line">
            <a:avLst/>
          </a:prstGeom>
          <a:solidFill>
            <a:srgbClr val="00B8FF"/>
          </a:solidFill>
          <a:ln w="76200" cap="flat" cmpd="sng" algn="ctr">
            <a:solidFill>
              <a:schemeClr val="bg1"/>
            </a:solidFill>
            <a:prstDash val="solid"/>
            <a:round/>
            <a:headEnd type="none" w="med" len="med"/>
            <a:tailEnd type="none" w="med" len="med"/>
          </a:ln>
          <a:effectLst>
            <a:glow rad="304800">
              <a:schemeClr val="tx1">
                <a:alpha val="75000"/>
              </a:schemeClr>
            </a:glow>
          </a:effectLst>
        </p:spPr>
      </p:cxnSp>
    </p:spTree>
    <p:extLst>
      <p:ext uri="{BB962C8B-B14F-4D97-AF65-F5344CB8AC3E}">
        <p14:creationId xmlns:p14="http://schemas.microsoft.com/office/powerpoint/2010/main" val="385350447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2"/>
          <p:cNvSpPr txBox="1">
            <a:spLocks noChangeArrowheads="1"/>
          </p:cNvSpPr>
          <p:nvPr/>
        </p:nvSpPr>
        <p:spPr bwMode="auto">
          <a:xfrm>
            <a:off x="251521" y="836714"/>
            <a:ext cx="2448272" cy="769441"/>
          </a:xfrm>
          <a:prstGeom prst="rect">
            <a:avLst/>
          </a:prstGeom>
          <a:noFill/>
          <a:ln w="3175" cmpd="sng">
            <a:solidFill>
              <a:srgbClr val="FFFFFF"/>
            </a:solidFill>
            <a:miter lim="800000"/>
            <a:headEnd/>
            <a:tailEnd/>
          </a:ln>
          <a:effectLst>
            <a:glow rad="203200">
              <a:schemeClr val="bg1">
                <a:lumMod val="65000"/>
                <a:alpha val="34000"/>
              </a:schemeClr>
            </a:glow>
            <a:outerShdw blurRad="63500" dist="38099" dir="2700000" algn="ctr" rotWithShape="0">
              <a:schemeClr val="bg2">
                <a:alpha val="74998"/>
              </a:schemeClr>
            </a:outerShdw>
          </a:effectLst>
          <a:extLst>
            <a:ext uri="{909E8E84-426E-40dd-AFC4-6F175D3DCCD1}">
              <a14:hiddenFill xmlns:a14="http://schemas.microsoft.com/office/drawing/2010/main">
                <a:solidFill>
                  <a:schemeClr val="accent1"/>
                </a:solidFill>
              </a14:hiddenFill>
            </a:ext>
          </a:extLst>
        </p:spPr>
        <p:txBody>
          <a:bodyPr wrap="square">
            <a:spAutoFit/>
          </a:bodyPr>
          <a:lstStyle/>
          <a:p>
            <a:pPr algn="ctr">
              <a:spcBef>
                <a:spcPct val="50000"/>
              </a:spcBef>
            </a:pPr>
            <a:r>
              <a:rPr lang="en-GB" i="0" dirty="0" smtClean="0">
                <a:effectLst>
                  <a:glow rad="101600">
                    <a:schemeClr val="tx1">
                      <a:alpha val="75000"/>
                    </a:schemeClr>
                  </a:glow>
                </a:effectLst>
              </a:rPr>
              <a:t>joint action (ability to share goals)</a:t>
            </a:r>
            <a:endParaRPr lang="en-GB" i="0" dirty="0">
              <a:effectLst>
                <a:glow rad="101600">
                  <a:schemeClr val="tx1">
                    <a:alpha val="75000"/>
                  </a:schemeClr>
                </a:glow>
              </a:effectLst>
            </a:endParaRPr>
          </a:p>
        </p:txBody>
      </p:sp>
      <p:sp>
        <p:nvSpPr>
          <p:cNvPr id="10" name="Text Box 2"/>
          <p:cNvSpPr txBox="1">
            <a:spLocks noChangeArrowheads="1"/>
          </p:cNvSpPr>
          <p:nvPr/>
        </p:nvSpPr>
        <p:spPr bwMode="auto">
          <a:xfrm rot="60000">
            <a:off x="816100" y="4963817"/>
            <a:ext cx="3107829" cy="769441"/>
          </a:xfrm>
          <a:prstGeom prst="rect">
            <a:avLst/>
          </a:prstGeom>
          <a:noFill/>
          <a:ln w="3175" cmpd="sng">
            <a:solidFill>
              <a:srgbClr val="FFFFFF"/>
            </a:solidFill>
            <a:miter lim="800000"/>
            <a:headEnd/>
            <a:tailEnd/>
          </a:ln>
          <a:effectLst>
            <a:glow rad="203200">
              <a:schemeClr val="bg1">
                <a:lumMod val="65000"/>
                <a:alpha val="34000"/>
              </a:schemeClr>
            </a:glow>
            <a:outerShdw blurRad="63500" dist="38099" dir="2700000" algn="ctr" rotWithShape="0">
              <a:schemeClr val="bg2">
                <a:alpha val="74998"/>
              </a:schemeClr>
            </a:outerShdw>
          </a:effectLst>
          <a:scene3d>
            <a:camera prst="orthographicFront">
              <a:rot lat="0" lon="0" rev="0"/>
            </a:camera>
            <a:lightRig rig="threePt" dir="t"/>
          </a:scene3d>
          <a:extLst>
            <a:ext uri="{909E8E84-426E-40dd-AFC4-6F175D3DCCD1}">
              <a14:hiddenFill xmlns:a14="http://schemas.microsoft.com/office/drawing/2010/main">
                <a:solidFill>
                  <a:schemeClr val="accent1"/>
                </a:solidFill>
              </a14:hiddenFill>
            </a:ext>
          </a:extLst>
        </p:spPr>
        <p:txBody>
          <a:bodyPr wrap="square">
            <a:spAutoFit/>
          </a:bodyPr>
          <a:lstStyle/>
          <a:p>
            <a:pPr algn="ctr">
              <a:spcBef>
                <a:spcPct val="50000"/>
              </a:spcBef>
            </a:pPr>
            <a:r>
              <a:rPr lang="en-GB" i="0" dirty="0" smtClean="0">
                <a:effectLst>
                  <a:glow rad="101600">
                    <a:schemeClr val="tx1">
                      <a:alpha val="75000"/>
                    </a:schemeClr>
                  </a:glow>
                </a:effectLst>
              </a:rPr>
              <a:t>sophisticated theory of mind cognition</a:t>
            </a:r>
            <a:endParaRPr lang="en-GB" i="0" dirty="0">
              <a:effectLst>
                <a:glow rad="101600">
                  <a:schemeClr val="tx1">
                    <a:alpha val="75000"/>
                  </a:schemeClr>
                </a:glow>
              </a:effectLst>
            </a:endParaRPr>
          </a:p>
        </p:txBody>
      </p:sp>
      <p:cxnSp>
        <p:nvCxnSpPr>
          <p:cNvPr id="11" name="Straight Arrow Connector 10"/>
          <p:cNvCxnSpPr>
            <a:stCxn id="7" idx="2"/>
          </p:cNvCxnSpPr>
          <p:nvPr/>
        </p:nvCxnSpPr>
        <p:spPr bwMode="auto">
          <a:xfrm>
            <a:off x="1475656" y="1606153"/>
            <a:ext cx="720080" cy="621358"/>
          </a:xfrm>
          <a:prstGeom prst="straightConnector1">
            <a:avLst/>
          </a:prstGeom>
          <a:solidFill>
            <a:srgbClr val="00B8FF"/>
          </a:solidFill>
          <a:ln w="3175" cap="flat" cmpd="sng" algn="ctr">
            <a:solidFill>
              <a:schemeClr val="bg1"/>
            </a:solidFill>
            <a:prstDash val="solid"/>
            <a:round/>
            <a:headEnd type="none" w="med" len="med"/>
            <a:tailEnd type="arrow"/>
          </a:ln>
          <a:effectLst>
            <a:glow rad="101600">
              <a:schemeClr val="bg1">
                <a:lumMod val="65000"/>
                <a:alpha val="34000"/>
              </a:schemeClr>
            </a:glow>
          </a:effectLst>
        </p:spPr>
      </p:cxnSp>
      <p:cxnSp>
        <p:nvCxnSpPr>
          <p:cNvPr id="13" name="Straight Arrow Connector 12"/>
          <p:cNvCxnSpPr/>
          <p:nvPr/>
        </p:nvCxnSpPr>
        <p:spPr bwMode="auto">
          <a:xfrm>
            <a:off x="2411760" y="4365106"/>
            <a:ext cx="0" cy="598711"/>
          </a:xfrm>
          <a:prstGeom prst="straightConnector1">
            <a:avLst/>
          </a:prstGeom>
          <a:solidFill>
            <a:srgbClr val="00B8FF"/>
          </a:solidFill>
          <a:ln w="3175" cap="flat" cmpd="sng" algn="ctr">
            <a:solidFill>
              <a:schemeClr val="bg1"/>
            </a:solidFill>
            <a:prstDash val="solid"/>
            <a:round/>
            <a:headEnd type="none" w="med" len="med"/>
            <a:tailEnd type="arrow"/>
          </a:ln>
          <a:effectLst>
            <a:glow rad="101600">
              <a:schemeClr val="bg1">
                <a:lumMod val="65000"/>
                <a:alpha val="34000"/>
              </a:schemeClr>
            </a:glow>
          </a:effectLst>
        </p:spPr>
      </p:cxnSp>
      <p:sp>
        <p:nvSpPr>
          <p:cNvPr id="18" name="Text Box 2"/>
          <p:cNvSpPr txBox="1">
            <a:spLocks noChangeArrowheads="1"/>
          </p:cNvSpPr>
          <p:nvPr/>
        </p:nvSpPr>
        <p:spPr bwMode="auto">
          <a:xfrm>
            <a:off x="2627784" y="692698"/>
            <a:ext cx="3024336" cy="769441"/>
          </a:xfrm>
          <a:prstGeom prst="rect">
            <a:avLst/>
          </a:prstGeom>
          <a:noFill/>
          <a:ln w="3175" cmpd="sng">
            <a:solidFill>
              <a:srgbClr val="FFFFFF"/>
            </a:solidFill>
            <a:miter lim="800000"/>
            <a:headEnd/>
            <a:tailEnd/>
          </a:ln>
          <a:effectLst>
            <a:glow rad="203200">
              <a:schemeClr val="bg1">
                <a:lumMod val="65000"/>
                <a:alpha val="34000"/>
              </a:schemeClr>
            </a:glow>
            <a:outerShdw blurRad="63500" dist="38099" dir="2700000" algn="ctr" rotWithShape="0">
              <a:schemeClr val="bg2">
                <a:alpha val="74998"/>
              </a:schemeClr>
            </a:outerShdw>
          </a:effectLst>
          <a:extLst>
            <a:ext uri="{909E8E84-426E-40dd-AFC4-6F175D3DCCD1}">
              <a14:hiddenFill xmlns:a14="http://schemas.microsoft.com/office/drawing/2010/main">
                <a:solidFill>
                  <a:schemeClr val="accent1"/>
                </a:solidFill>
              </a14:hiddenFill>
            </a:ext>
          </a:extLst>
        </p:spPr>
        <p:txBody>
          <a:bodyPr wrap="square">
            <a:spAutoFit/>
          </a:bodyPr>
          <a:lstStyle/>
          <a:p>
            <a:pPr algn="ctr">
              <a:spcBef>
                <a:spcPct val="50000"/>
              </a:spcBef>
            </a:pPr>
            <a:r>
              <a:rPr lang="en-GB" i="0" dirty="0" smtClean="0">
                <a:effectLst>
                  <a:glow rad="101600">
                    <a:schemeClr val="tx1">
                      <a:alpha val="75000"/>
                    </a:schemeClr>
                  </a:glow>
                </a:effectLst>
              </a:rPr>
              <a:t>minimal theory of </a:t>
            </a:r>
            <a:br>
              <a:rPr lang="en-GB" i="0" dirty="0" smtClean="0">
                <a:effectLst>
                  <a:glow rad="101600">
                    <a:schemeClr val="tx1">
                      <a:alpha val="75000"/>
                    </a:schemeClr>
                  </a:glow>
                </a:effectLst>
              </a:rPr>
            </a:br>
            <a:r>
              <a:rPr lang="en-GB" i="0" dirty="0" smtClean="0">
                <a:effectLst>
                  <a:glow rad="101600">
                    <a:schemeClr val="tx1">
                      <a:alpha val="75000"/>
                    </a:schemeClr>
                  </a:glow>
                </a:effectLst>
              </a:rPr>
              <a:t>mind cognition</a:t>
            </a:r>
            <a:endParaRPr lang="en-GB" i="0" dirty="0">
              <a:effectLst>
                <a:glow rad="101600">
                  <a:schemeClr val="tx1">
                    <a:alpha val="75000"/>
                  </a:schemeClr>
                </a:glow>
              </a:effectLst>
            </a:endParaRPr>
          </a:p>
        </p:txBody>
      </p:sp>
      <p:cxnSp>
        <p:nvCxnSpPr>
          <p:cNvPr id="19" name="Straight Arrow Connector 18"/>
          <p:cNvCxnSpPr>
            <a:stCxn id="18" idx="2"/>
          </p:cNvCxnSpPr>
          <p:nvPr/>
        </p:nvCxnSpPr>
        <p:spPr bwMode="auto">
          <a:xfrm flipH="1">
            <a:off x="2771800" y="1462139"/>
            <a:ext cx="1368152" cy="742727"/>
          </a:xfrm>
          <a:prstGeom prst="straightConnector1">
            <a:avLst/>
          </a:prstGeom>
          <a:solidFill>
            <a:srgbClr val="00B8FF"/>
          </a:solidFill>
          <a:ln w="3175" cap="flat" cmpd="sng" algn="ctr">
            <a:solidFill>
              <a:schemeClr val="bg1"/>
            </a:solidFill>
            <a:prstDash val="solid"/>
            <a:round/>
            <a:headEnd type="none" w="med" len="med"/>
            <a:tailEnd type="arrow"/>
          </a:ln>
          <a:effectLst>
            <a:glow rad="101600">
              <a:schemeClr val="bg1">
                <a:lumMod val="65000"/>
                <a:alpha val="34000"/>
              </a:schemeClr>
            </a:glow>
          </a:effectLst>
        </p:spPr>
      </p:cxnSp>
      <p:sp>
        <p:nvSpPr>
          <p:cNvPr id="20" name="Text Box 2"/>
          <p:cNvSpPr txBox="1">
            <a:spLocks noChangeArrowheads="1"/>
          </p:cNvSpPr>
          <p:nvPr/>
        </p:nvSpPr>
        <p:spPr bwMode="auto">
          <a:xfrm rot="60000">
            <a:off x="884583" y="3121281"/>
            <a:ext cx="3107829" cy="430887"/>
          </a:xfrm>
          <a:prstGeom prst="rect">
            <a:avLst/>
          </a:prstGeom>
          <a:noFill/>
          <a:ln w="3175" cmpd="sng">
            <a:noFill/>
            <a:miter lim="800000"/>
            <a:headEnd/>
            <a:tailEnd/>
          </a:ln>
          <a:effectLst>
            <a:glow rad="203200">
              <a:schemeClr val="bg1">
                <a:lumMod val="65000"/>
                <a:alpha val="34000"/>
              </a:schemeClr>
            </a:glow>
            <a:outerShdw blurRad="63500" dist="38099" dir="2700000" algn="ctr" rotWithShape="0">
              <a:schemeClr val="bg2">
                <a:alpha val="74998"/>
              </a:schemeClr>
            </a:outerShdw>
          </a:effectLst>
          <a:scene3d>
            <a:camera prst="orthographicFront">
              <a:rot lat="0" lon="0" rev="0"/>
            </a:camera>
            <a:lightRig rig="threePt" dir="t"/>
          </a:scene3d>
          <a:extLst>
            <a:ext uri="{909E8E84-426E-40dd-AFC4-6F175D3DCCD1}">
              <a14:hiddenFill xmlns:a14="http://schemas.microsoft.com/office/drawing/2010/main">
                <a:solidFill>
                  <a:schemeClr val="accent1"/>
                </a:solidFill>
              </a14:hiddenFill>
            </a:ext>
          </a:extLst>
        </p:spPr>
        <p:txBody>
          <a:bodyPr wrap="square">
            <a:spAutoFit/>
          </a:bodyPr>
          <a:lstStyle/>
          <a:p>
            <a:pPr algn="ctr">
              <a:spcBef>
                <a:spcPct val="50000"/>
              </a:spcBef>
            </a:pPr>
            <a:r>
              <a:rPr lang="en-GB" i="0" dirty="0" smtClean="0">
                <a:effectLst>
                  <a:glow rad="101600">
                    <a:schemeClr val="tx1">
                      <a:alpha val="75000"/>
                    </a:schemeClr>
                  </a:glow>
                </a:effectLst>
              </a:rPr>
              <a:t>[other stuff]</a:t>
            </a:r>
            <a:endParaRPr lang="en-GB" i="0" dirty="0">
              <a:effectLst>
                <a:glow rad="101600">
                  <a:schemeClr val="tx1">
                    <a:alpha val="75000"/>
                  </a:schemeClr>
                </a:glow>
              </a:effectLst>
            </a:endParaRPr>
          </a:p>
        </p:txBody>
      </p:sp>
    </p:spTree>
    <p:extLst>
      <p:ext uri="{BB962C8B-B14F-4D97-AF65-F5344CB8AC3E}">
        <p14:creationId xmlns:p14="http://schemas.microsoft.com/office/powerpoint/2010/main" val="184862598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7" name="Text Box 2"/>
          <p:cNvSpPr txBox="1">
            <a:spLocks noChangeArrowheads="1"/>
          </p:cNvSpPr>
          <p:nvPr/>
        </p:nvSpPr>
        <p:spPr bwMode="auto">
          <a:xfrm>
            <a:off x="248376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challenge</a:t>
            </a:r>
          </a:p>
        </p:txBody>
      </p:sp>
      <p:sp>
        <p:nvSpPr>
          <p:cNvPr id="26626"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effectLst>
                  <a:glow rad="101600">
                    <a:schemeClr val="tx1">
                      <a:alpha val="75000"/>
                    </a:schemeClr>
                  </a:glow>
                </a:effectLst>
              </a:rPr>
              <a:t>Explain the emergence, in evolution or development, of sophisticated forms of theory of mind cognition.</a:t>
            </a:r>
            <a:endParaRPr lang="en-GB" dirty="0">
              <a:effectLst>
                <a:glow rad="101600">
                  <a:schemeClr val="tx1">
                    <a:alpha val="75000"/>
                  </a:schemeClr>
                </a:glow>
              </a:effectLst>
            </a:endParaRPr>
          </a:p>
        </p:txBody>
      </p:sp>
      <p:sp>
        <p:nvSpPr>
          <p:cNvPr id="5"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conjecture</a:t>
            </a:r>
          </a:p>
        </p:txBody>
      </p:sp>
      <p:sp>
        <p:nvSpPr>
          <p:cNvPr id="8"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effectLst>
                  <a:glow rad="101600">
                    <a:schemeClr val="tx1">
                      <a:alpha val="75000"/>
                    </a:schemeClr>
                  </a:glow>
                </a:effectLst>
              </a:rPr>
              <a:t>The existence of abilities to engage in joint action partially </a:t>
            </a:r>
            <a:r>
              <a:rPr lang="en-GB" i="0" dirty="0" smtClean="0">
                <a:effectLst>
                  <a:glow rad="101600">
                    <a:schemeClr val="tx1">
                      <a:alpha val="75000"/>
                    </a:schemeClr>
                  </a:glow>
                </a:effectLst>
              </a:rPr>
              <a:t>explains </a:t>
            </a:r>
            <a:r>
              <a:rPr lang="en-GB" i="0" dirty="0">
                <a:effectLst>
                  <a:glow rad="101600">
                    <a:schemeClr val="tx1">
                      <a:alpha val="75000"/>
                    </a:schemeClr>
                  </a:glow>
                </a:effectLst>
              </a:rPr>
              <a:t>how sophisticated forms of </a:t>
            </a:r>
            <a:r>
              <a:rPr lang="en-GB" i="0" dirty="0" smtClean="0">
                <a:effectLst>
                  <a:glow rad="101600">
                    <a:schemeClr val="tx1">
                      <a:alpha val="75000"/>
                    </a:schemeClr>
                  </a:glow>
                </a:effectLst>
              </a:rPr>
              <a:t>theory of mind cognition </a:t>
            </a:r>
            <a:r>
              <a:rPr lang="en-GB" i="0" dirty="0">
                <a:effectLst>
                  <a:glow rad="101600">
                    <a:schemeClr val="tx1">
                      <a:alpha val="75000"/>
                    </a:schemeClr>
                  </a:glow>
                </a:effectLst>
              </a:rPr>
              <a:t>emerge in </a:t>
            </a:r>
            <a:r>
              <a:rPr lang="en-GB" i="0" dirty="0" smtClean="0">
                <a:effectLst>
                  <a:glow rad="101600">
                    <a:schemeClr val="tx1">
                      <a:alpha val="75000"/>
                    </a:schemeClr>
                  </a:glow>
                </a:effectLst>
              </a:rPr>
              <a:t>evolution </a:t>
            </a:r>
            <a:r>
              <a:rPr lang="en-GB" i="0" dirty="0">
                <a:effectLst>
                  <a:glow rad="101600">
                    <a:schemeClr val="tx1">
                      <a:alpha val="75000"/>
                    </a:schemeClr>
                  </a:glow>
                </a:effectLst>
              </a:rPr>
              <a:t>or development (or both)</a:t>
            </a:r>
            <a:endParaRPr lang="en-GB" dirty="0">
              <a:effectLst>
                <a:glow rad="101600">
                  <a:schemeClr val="tx1">
                    <a:alpha val="75000"/>
                  </a:schemeClr>
                </a:glow>
              </a:effectLst>
            </a:endParaRPr>
          </a:p>
        </p:txBody>
      </p:sp>
    </p:spTree>
    <p:extLst>
      <p:ext uri="{BB962C8B-B14F-4D97-AF65-F5344CB8AC3E}">
        <p14:creationId xmlns:p14="http://schemas.microsoft.com/office/powerpoint/2010/main" val="69416888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9" name="Text Box 2"/>
          <p:cNvSpPr txBox="1">
            <a:spLocks noChangeArrowheads="1"/>
          </p:cNvSpPr>
          <p:nvPr/>
        </p:nvSpPr>
        <p:spPr bwMode="auto">
          <a:xfrm>
            <a:off x="284380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challenge</a:t>
            </a:r>
          </a:p>
        </p:txBody>
      </p:sp>
      <p:sp>
        <p:nvSpPr>
          <p:cNvPr id="5" name="Rectangle 4"/>
          <p:cNvSpPr/>
          <p:nvPr/>
        </p:nvSpPr>
        <p:spPr bwMode="auto">
          <a:xfrm>
            <a:off x="5724128" y="1628800"/>
            <a:ext cx="2808312" cy="432048"/>
          </a:xfrm>
          <a:prstGeom prst="rect">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6" name="Rectangle 5"/>
          <p:cNvSpPr/>
          <p:nvPr/>
        </p:nvSpPr>
        <p:spPr bwMode="auto">
          <a:xfrm>
            <a:off x="3707904" y="1988840"/>
            <a:ext cx="3024336" cy="432048"/>
          </a:xfrm>
          <a:prstGeom prst="rect">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chemeClr val="accent3"/>
                </a:solidFill>
                <a:effectLst>
                  <a:glow rad="101600">
                    <a:schemeClr val="tx1">
                      <a:alpha val="75000"/>
                    </a:schemeClr>
                  </a:glow>
                </a:effectLst>
              </a:rPr>
              <a:t>Explain the emergence, in evolution or development, of sophisticated forms of theory of mind cognition.</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70125383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7" name="Text Box 2"/>
          <p:cNvSpPr txBox="1">
            <a:spLocks noChangeArrowheads="1"/>
          </p:cNvSpPr>
          <p:nvPr/>
        </p:nvSpPr>
        <p:spPr bwMode="auto">
          <a:xfrm>
            <a:off x="248376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challenge</a:t>
            </a:r>
          </a:p>
        </p:txBody>
      </p:sp>
      <p:sp>
        <p:nvSpPr>
          <p:cNvPr id="26626"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rgbClr val="7F7F7F"/>
                </a:solidFill>
                <a:effectLst>
                  <a:glow rad="101600">
                    <a:schemeClr val="tx1">
                      <a:alpha val="75000"/>
                    </a:schemeClr>
                  </a:glow>
                </a:effectLst>
              </a:rPr>
              <a:t>Explain the emergence, in evolution or development, of sophisticated forms of theory of mind cognition.</a:t>
            </a:r>
            <a:endParaRPr lang="en-GB" dirty="0">
              <a:solidFill>
                <a:srgbClr val="7F7F7F"/>
              </a:solidFill>
              <a:effectLst>
                <a:glow rad="101600">
                  <a:schemeClr val="tx1">
                    <a:alpha val="75000"/>
                  </a:schemeClr>
                </a:glow>
              </a:effectLst>
            </a:endParaRPr>
          </a:p>
        </p:txBody>
      </p:sp>
      <p:sp>
        <p:nvSpPr>
          <p:cNvPr id="5"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conjecture</a:t>
            </a:r>
          </a:p>
        </p:txBody>
      </p:sp>
      <p:sp>
        <p:nvSpPr>
          <p:cNvPr id="8"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solidFill>
                  <a:srgbClr val="7F7F7F"/>
                </a:solidFill>
                <a:effectLst>
                  <a:glow rad="101600">
                    <a:schemeClr val="tx1">
                      <a:alpha val="75000"/>
                    </a:schemeClr>
                  </a:glow>
                </a:effectLst>
              </a:rPr>
              <a:t>The existence of abilities to engage in joint action partially </a:t>
            </a:r>
            <a:r>
              <a:rPr lang="en-GB" i="0" dirty="0" smtClean="0">
                <a:solidFill>
                  <a:srgbClr val="7F7F7F"/>
                </a:solidFill>
                <a:effectLst>
                  <a:glow rad="101600">
                    <a:schemeClr val="tx1">
                      <a:alpha val="75000"/>
                    </a:schemeClr>
                  </a:glow>
                </a:effectLst>
              </a:rPr>
              <a:t>explains </a:t>
            </a:r>
            <a:r>
              <a:rPr lang="en-GB" i="0" dirty="0">
                <a:solidFill>
                  <a:srgbClr val="7F7F7F"/>
                </a:solidFill>
                <a:effectLst>
                  <a:glow rad="101600">
                    <a:schemeClr val="tx1">
                      <a:alpha val="75000"/>
                    </a:schemeClr>
                  </a:glow>
                </a:effectLst>
              </a:rPr>
              <a:t>how sophisticated forms of </a:t>
            </a:r>
            <a:r>
              <a:rPr lang="en-GB" i="0" dirty="0" smtClean="0">
                <a:solidFill>
                  <a:srgbClr val="7F7F7F"/>
                </a:solidFill>
                <a:effectLst>
                  <a:glow rad="101600">
                    <a:schemeClr val="tx1">
                      <a:alpha val="75000"/>
                    </a:schemeClr>
                  </a:glow>
                </a:effectLst>
              </a:rPr>
              <a:t>theory of mind cognition </a:t>
            </a:r>
            <a:r>
              <a:rPr lang="en-GB" i="0" dirty="0">
                <a:solidFill>
                  <a:srgbClr val="7F7F7F"/>
                </a:solidFill>
                <a:effectLst>
                  <a:glow rad="101600">
                    <a:schemeClr val="tx1">
                      <a:alpha val="75000"/>
                    </a:schemeClr>
                  </a:glow>
                </a:effectLst>
              </a:rPr>
              <a:t>emerge in </a:t>
            </a:r>
            <a:r>
              <a:rPr lang="en-GB" i="0" dirty="0" smtClean="0">
                <a:solidFill>
                  <a:srgbClr val="7F7F7F"/>
                </a:solidFill>
                <a:effectLst>
                  <a:glow rad="101600">
                    <a:schemeClr val="tx1">
                      <a:alpha val="75000"/>
                    </a:schemeClr>
                  </a:glow>
                </a:effectLst>
              </a:rPr>
              <a:t>evolution </a:t>
            </a:r>
            <a:r>
              <a:rPr lang="en-GB" i="0" dirty="0">
                <a:solidFill>
                  <a:srgbClr val="7F7F7F"/>
                </a:solidFill>
                <a:effectLst>
                  <a:glow rad="101600">
                    <a:schemeClr val="tx1">
                      <a:alpha val="75000"/>
                    </a:schemeClr>
                  </a:glow>
                </a:effectLst>
              </a:rPr>
              <a:t>or development (or both)</a:t>
            </a:r>
            <a:endParaRPr lang="en-GB" dirty="0">
              <a:solidFill>
                <a:srgbClr val="7F7F7F"/>
              </a:solidFill>
              <a:effectLst>
                <a:glow rad="101600">
                  <a:schemeClr val="tx1">
                    <a:alpha val="75000"/>
                  </a:schemeClr>
                </a:glow>
              </a:effectLst>
            </a:endParaRPr>
          </a:p>
        </p:txBody>
      </p:sp>
      <p:sp>
        <p:nvSpPr>
          <p:cNvPr id="11" name="Text Box 2"/>
          <p:cNvSpPr txBox="1">
            <a:spLocks noChangeArrowheads="1"/>
          </p:cNvSpPr>
          <p:nvPr/>
        </p:nvSpPr>
        <p:spPr bwMode="auto">
          <a:xfrm>
            <a:off x="611560" y="4459759"/>
            <a:ext cx="7920880"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2</a:t>
            </a:r>
            <a:r>
              <a:rPr lang="en-US" sz="9900" i="0" baseline="30000" dirty="0" smtClean="0">
                <a:solidFill>
                  <a:schemeClr val="tx1"/>
                </a:solidFill>
                <a:effectLst>
                  <a:glow rad="127000">
                    <a:schemeClr val="accent3"/>
                  </a:glow>
                </a:effectLst>
              </a:rPr>
              <a:t>nd</a:t>
            </a:r>
            <a:r>
              <a:rPr lang="en-US" sz="9900" i="0" dirty="0" smtClean="0">
                <a:solidFill>
                  <a:schemeClr val="tx1"/>
                </a:solidFill>
                <a:effectLst>
                  <a:glow rad="127000">
                    <a:schemeClr val="accent3"/>
                  </a:glow>
                </a:effectLst>
              </a:rPr>
              <a:t> objection</a:t>
            </a:r>
          </a:p>
        </p:txBody>
      </p:sp>
      <p:sp>
        <p:nvSpPr>
          <p:cNvPr id="10" name="Text Box 2"/>
          <p:cNvSpPr txBox="1">
            <a:spLocks noChangeArrowheads="1"/>
          </p:cNvSpPr>
          <p:nvPr/>
        </p:nvSpPr>
        <p:spPr bwMode="auto">
          <a:xfrm>
            <a:off x="3779912" y="580642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effectLst>
                  <a:glow rad="101600">
                    <a:schemeClr val="tx1">
                      <a:alpha val="75000"/>
                    </a:schemeClr>
                  </a:glow>
                </a:effectLst>
              </a:rPr>
              <a:t>Joint action presupposes sophisticated theory of mind cognition</a:t>
            </a:r>
            <a:endParaRPr lang="en-GB" dirty="0">
              <a:effectLst>
                <a:glow rad="101600">
                  <a:schemeClr val="tx1">
                    <a:alpha val="75000"/>
                  </a:schemeClr>
                </a:glow>
              </a:effectLst>
            </a:endParaRPr>
          </a:p>
        </p:txBody>
      </p:sp>
    </p:spTree>
    <p:extLst>
      <p:ext uri="{BB962C8B-B14F-4D97-AF65-F5344CB8AC3E}">
        <p14:creationId xmlns:p14="http://schemas.microsoft.com/office/powerpoint/2010/main" val="22239678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2"/>
          <p:cNvSpPr txBox="1">
            <a:spLocks noChangeArrowheads="1"/>
          </p:cNvSpPr>
          <p:nvPr/>
        </p:nvSpPr>
        <p:spPr bwMode="auto">
          <a:xfrm>
            <a:off x="1219200" y="3212466"/>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shared intention</a:t>
            </a:r>
            <a:endParaRPr lang="en-US" i="0" dirty="0" smtClean="0">
              <a:ea typeface="Arial" charset="0"/>
              <a:cs typeface="Arial" charset="0"/>
            </a:endParaRPr>
          </a:p>
        </p:txBody>
      </p:sp>
    </p:spTree>
    <p:extLst>
      <p:ext uri="{BB962C8B-B14F-4D97-AF65-F5344CB8AC3E}">
        <p14:creationId xmlns:p14="http://schemas.microsoft.com/office/powerpoint/2010/main" val="38747051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ext Box 2"/>
          <p:cNvSpPr txBox="1">
            <a:spLocks noChangeArrowheads="1"/>
          </p:cNvSpPr>
          <p:nvPr/>
        </p:nvSpPr>
        <p:spPr bwMode="auto">
          <a:xfrm>
            <a:off x="971600" y="610846"/>
            <a:ext cx="6552327" cy="771623"/>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6362700" algn="r"/>
                <a:tab pos="6400800" algn="l"/>
                <a:tab pos="7315200" algn="l"/>
                <a:tab pos="8229600" algn="l"/>
                <a:tab pos="9144000" algn="l"/>
                <a:tab pos="10058400" algn="l"/>
              </a:tabLst>
            </a:pPr>
            <a:r>
              <a:rPr lang="en-US" i="0" dirty="0">
                <a:effectLst>
                  <a:glow rad="101600">
                    <a:schemeClr val="tx1">
                      <a:alpha val="75000"/>
                    </a:schemeClr>
                  </a:glow>
                </a:effectLst>
              </a:rPr>
              <a:t>‘I take a </a:t>
            </a:r>
            <a:r>
              <a:rPr lang="en-US" i="0" dirty="0" smtClean="0">
                <a:effectLst>
                  <a:glow rad="101600">
                    <a:schemeClr val="tx1">
                      <a:alpha val="75000"/>
                    </a:schemeClr>
                  </a:glow>
                </a:effectLst>
              </a:rPr>
              <a:t>collective </a:t>
            </a:r>
            <a:r>
              <a:rPr lang="en-US" i="0" dirty="0">
                <a:effectLst>
                  <a:glow rad="101600">
                    <a:schemeClr val="tx1">
                      <a:alpha val="75000"/>
                    </a:schemeClr>
                  </a:glow>
                </a:effectLst>
              </a:rPr>
              <a:t>action to involve a collective</a:t>
            </a:r>
            <a:r>
              <a:rPr lang="en-US" i="0" dirty="0" smtClean="0">
                <a:effectLst>
                  <a:glow rad="101600">
                    <a:schemeClr val="tx1">
                      <a:alpha val="75000"/>
                    </a:schemeClr>
                  </a:glow>
                </a:effectLst>
              </a:rPr>
              <a:t> [shared] intention</a:t>
            </a:r>
            <a:r>
              <a:rPr lang="en-US" i="0" dirty="0">
                <a:effectLst>
                  <a:glow rad="101600">
                    <a:schemeClr val="tx1">
                      <a:alpha val="75000"/>
                    </a:schemeClr>
                  </a:glow>
                </a:effectLst>
              </a:rPr>
              <a:t>.</a:t>
            </a:r>
            <a:r>
              <a:rPr lang="en-US" i="0" dirty="0" smtClean="0">
                <a:effectLst>
                  <a:glow rad="101600">
                    <a:schemeClr val="tx1">
                      <a:alpha val="75000"/>
                    </a:schemeClr>
                  </a:glow>
                </a:effectLst>
              </a:rPr>
              <a:t>’	</a:t>
            </a:r>
            <a:r>
              <a:rPr lang="en-US" sz="1600" i="0" dirty="0" smtClean="0">
                <a:effectLst>
                  <a:glow rad="101600">
                    <a:schemeClr val="tx1">
                      <a:alpha val="75000"/>
                    </a:schemeClr>
                  </a:glow>
                </a:effectLst>
              </a:rPr>
              <a:t>(Gilbert 2006, p. 5)</a:t>
            </a:r>
          </a:p>
        </p:txBody>
      </p:sp>
    </p:spTree>
    <p:extLst>
      <p:ext uri="{BB962C8B-B14F-4D97-AF65-F5344CB8AC3E}">
        <p14:creationId xmlns:p14="http://schemas.microsoft.com/office/powerpoint/2010/main" val="296591945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ext Box 2"/>
          <p:cNvSpPr txBox="1">
            <a:spLocks noChangeArrowheads="1"/>
          </p:cNvSpPr>
          <p:nvPr/>
        </p:nvSpPr>
        <p:spPr bwMode="auto">
          <a:xfrm>
            <a:off x="971600" y="610846"/>
            <a:ext cx="6552327" cy="771623"/>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6362700" algn="r"/>
                <a:tab pos="6400800" algn="l"/>
                <a:tab pos="7315200" algn="l"/>
                <a:tab pos="8229600" algn="l"/>
                <a:tab pos="9144000" algn="l"/>
                <a:tab pos="10058400" algn="l"/>
              </a:tabLst>
            </a:pPr>
            <a:r>
              <a:rPr lang="en-US" i="0" dirty="0">
                <a:effectLst>
                  <a:glow rad="101600">
                    <a:schemeClr val="tx1">
                      <a:alpha val="75000"/>
                    </a:schemeClr>
                  </a:glow>
                </a:effectLst>
              </a:rPr>
              <a:t>‘I take a </a:t>
            </a:r>
            <a:r>
              <a:rPr lang="en-US" i="0" dirty="0" smtClean="0">
                <a:effectLst>
                  <a:glow rad="101600">
                    <a:schemeClr val="tx1">
                      <a:alpha val="75000"/>
                    </a:schemeClr>
                  </a:glow>
                </a:effectLst>
              </a:rPr>
              <a:t>collective </a:t>
            </a:r>
            <a:r>
              <a:rPr lang="en-US" i="0" dirty="0">
                <a:effectLst>
                  <a:glow rad="101600">
                    <a:schemeClr val="tx1">
                      <a:alpha val="75000"/>
                    </a:schemeClr>
                  </a:glow>
                </a:effectLst>
              </a:rPr>
              <a:t>action to involve a collective</a:t>
            </a:r>
            <a:r>
              <a:rPr lang="en-US" i="0" dirty="0" smtClean="0">
                <a:effectLst>
                  <a:glow rad="101600">
                    <a:schemeClr val="tx1">
                      <a:alpha val="75000"/>
                    </a:schemeClr>
                  </a:glow>
                </a:effectLst>
              </a:rPr>
              <a:t> [shared] intention</a:t>
            </a:r>
            <a:r>
              <a:rPr lang="en-US" i="0" dirty="0">
                <a:effectLst>
                  <a:glow rad="101600">
                    <a:schemeClr val="tx1">
                      <a:alpha val="75000"/>
                    </a:schemeClr>
                  </a:glow>
                </a:effectLst>
              </a:rPr>
              <a:t>.</a:t>
            </a:r>
            <a:r>
              <a:rPr lang="en-US" i="0" dirty="0" smtClean="0">
                <a:effectLst>
                  <a:glow rad="101600">
                    <a:schemeClr val="tx1">
                      <a:alpha val="75000"/>
                    </a:schemeClr>
                  </a:glow>
                </a:effectLst>
              </a:rPr>
              <a:t>’	</a:t>
            </a:r>
            <a:r>
              <a:rPr lang="en-US" sz="1600" i="0" dirty="0" smtClean="0">
                <a:effectLst>
                  <a:glow rad="101600">
                    <a:schemeClr val="tx1">
                      <a:alpha val="75000"/>
                    </a:schemeClr>
                  </a:glow>
                </a:effectLst>
              </a:rPr>
              <a:t>(Gilbert 2006, p. 5)</a:t>
            </a:r>
          </a:p>
        </p:txBody>
      </p:sp>
      <p:sp>
        <p:nvSpPr>
          <p:cNvPr id="8" name="Text Box 2"/>
          <p:cNvSpPr txBox="1">
            <a:spLocks noChangeArrowheads="1"/>
          </p:cNvSpPr>
          <p:nvPr/>
        </p:nvSpPr>
        <p:spPr bwMode="auto">
          <a:xfrm>
            <a:off x="971600" y="1555253"/>
            <a:ext cx="6705600" cy="1017844"/>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a:effectLst>
                  <a:glow rad="101600">
                    <a:schemeClr val="tx1">
                      <a:alpha val="75000"/>
                    </a:schemeClr>
                  </a:glow>
                </a:effectLst>
              </a:rPr>
              <a:t>‘The sine qua non of collaborative action is a joint goal [</a:t>
            </a:r>
            <a:r>
              <a:rPr lang="en-US" i="0" dirty="0" smtClean="0">
                <a:effectLst>
                  <a:glow rad="101600">
                    <a:schemeClr val="tx1">
                      <a:alpha val="75000"/>
                    </a:schemeClr>
                  </a:glow>
                </a:effectLst>
              </a:rPr>
              <a:t>shared intention] </a:t>
            </a:r>
            <a:r>
              <a:rPr lang="en-US" i="0" dirty="0">
                <a:effectLst>
                  <a:glow rad="101600">
                    <a:schemeClr val="tx1">
                      <a:alpha val="75000"/>
                    </a:schemeClr>
                  </a:glow>
                </a:effectLst>
              </a:rPr>
              <a:t>and a joint </a:t>
            </a:r>
            <a:r>
              <a:rPr lang="en-US" i="0" dirty="0" smtClean="0">
                <a:effectLst>
                  <a:glow rad="101600">
                    <a:schemeClr val="tx1">
                      <a:alpha val="75000"/>
                    </a:schemeClr>
                  </a:glow>
                </a:effectLst>
              </a:rPr>
              <a:t>commitment’ </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i="0" dirty="0" smtClean="0">
                <a:effectLst>
                  <a:glow rad="101600">
                    <a:schemeClr val="tx1">
                      <a:alpha val="75000"/>
                    </a:schemeClr>
                  </a:glow>
                </a:effectLst>
              </a:rPr>
              <a:t>(Tomasello 2008, </a:t>
            </a:r>
            <a:r>
              <a:rPr lang="en-US" sz="1600" i="0" dirty="0">
                <a:effectLst>
                  <a:glow rad="101600">
                    <a:schemeClr val="tx1">
                      <a:alpha val="75000"/>
                    </a:schemeClr>
                  </a:glow>
                </a:effectLst>
              </a:rPr>
              <a:t>p</a:t>
            </a:r>
            <a:r>
              <a:rPr lang="en-US" sz="1600" i="0" dirty="0" smtClean="0">
                <a:effectLst>
                  <a:glow rad="101600">
                    <a:schemeClr val="tx1">
                      <a:alpha val="75000"/>
                    </a:schemeClr>
                  </a:glow>
                </a:effectLst>
              </a:rPr>
              <a:t>. 181</a:t>
            </a:r>
            <a:r>
              <a:rPr lang="en-US" sz="1600" i="0" dirty="0">
                <a:effectLst>
                  <a:glow rad="101600">
                    <a:schemeClr val="tx1">
                      <a:alpha val="75000"/>
                    </a:schemeClr>
                  </a:glow>
                </a:effectLst>
              </a:rPr>
              <a:t>)</a:t>
            </a:r>
            <a:endParaRPr lang="en-US" sz="1600" i="0" dirty="0" smtClean="0">
              <a:effectLst>
                <a:glow rad="101600">
                  <a:schemeClr val="tx1">
                    <a:alpha val="75000"/>
                  </a:schemeClr>
                </a:glow>
              </a:effectLst>
              <a:ea typeface="Arial" charset="0"/>
              <a:cs typeface="Arial" charset="0"/>
            </a:endParaRPr>
          </a:p>
        </p:txBody>
      </p:sp>
    </p:spTree>
    <p:extLst>
      <p:ext uri="{BB962C8B-B14F-4D97-AF65-F5344CB8AC3E}">
        <p14:creationId xmlns:p14="http://schemas.microsoft.com/office/powerpoint/2010/main" val="283545494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ext Box 2"/>
          <p:cNvSpPr txBox="1">
            <a:spLocks noChangeArrowheads="1"/>
          </p:cNvSpPr>
          <p:nvPr/>
        </p:nvSpPr>
        <p:spPr bwMode="auto">
          <a:xfrm>
            <a:off x="971600" y="610846"/>
            <a:ext cx="6552327" cy="771623"/>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6362700" algn="r"/>
                <a:tab pos="6400800" algn="l"/>
                <a:tab pos="7315200" algn="l"/>
                <a:tab pos="8229600" algn="l"/>
                <a:tab pos="9144000" algn="l"/>
                <a:tab pos="10058400" algn="l"/>
              </a:tabLst>
            </a:pPr>
            <a:r>
              <a:rPr lang="en-US" i="0" dirty="0">
                <a:effectLst>
                  <a:glow rad="101600">
                    <a:schemeClr val="tx1">
                      <a:alpha val="75000"/>
                    </a:schemeClr>
                  </a:glow>
                </a:effectLst>
              </a:rPr>
              <a:t>‘I take a </a:t>
            </a:r>
            <a:r>
              <a:rPr lang="en-US" i="0" dirty="0" smtClean="0">
                <a:effectLst>
                  <a:glow rad="101600">
                    <a:schemeClr val="tx1">
                      <a:alpha val="75000"/>
                    </a:schemeClr>
                  </a:glow>
                </a:effectLst>
              </a:rPr>
              <a:t>collective </a:t>
            </a:r>
            <a:r>
              <a:rPr lang="en-US" i="0" dirty="0">
                <a:effectLst>
                  <a:glow rad="101600">
                    <a:schemeClr val="tx1">
                      <a:alpha val="75000"/>
                    </a:schemeClr>
                  </a:glow>
                </a:effectLst>
              </a:rPr>
              <a:t>action to involve a collective</a:t>
            </a:r>
            <a:r>
              <a:rPr lang="en-US" i="0" dirty="0" smtClean="0">
                <a:effectLst>
                  <a:glow rad="101600">
                    <a:schemeClr val="tx1">
                      <a:alpha val="75000"/>
                    </a:schemeClr>
                  </a:glow>
                </a:effectLst>
              </a:rPr>
              <a:t> [shared] intention</a:t>
            </a:r>
            <a:r>
              <a:rPr lang="en-US" i="0" dirty="0">
                <a:effectLst>
                  <a:glow rad="101600">
                    <a:schemeClr val="tx1">
                      <a:alpha val="75000"/>
                    </a:schemeClr>
                  </a:glow>
                </a:effectLst>
              </a:rPr>
              <a:t>.</a:t>
            </a:r>
            <a:r>
              <a:rPr lang="en-US" i="0" dirty="0" smtClean="0">
                <a:effectLst>
                  <a:glow rad="101600">
                    <a:schemeClr val="tx1">
                      <a:alpha val="75000"/>
                    </a:schemeClr>
                  </a:glow>
                </a:effectLst>
              </a:rPr>
              <a:t>’	</a:t>
            </a:r>
            <a:r>
              <a:rPr lang="en-US" sz="1600" i="0" dirty="0" smtClean="0">
                <a:effectLst>
                  <a:glow rad="101600">
                    <a:schemeClr val="tx1">
                      <a:alpha val="75000"/>
                    </a:schemeClr>
                  </a:glow>
                </a:effectLst>
              </a:rPr>
              <a:t>(Gilbert 2006, p. 5)</a:t>
            </a:r>
          </a:p>
        </p:txBody>
      </p:sp>
      <p:sp>
        <p:nvSpPr>
          <p:cNvPr id="5" name="Text Box 2"/>
          <p:cNvSpPr txBox="1">
            <a:spLocks noChangeArrowheads="1"/>
          </p:cNvSpPr>
          <p:nvPr/>
        </p:nvSpPr>
        <p:spPr bwMode="auto">
          <a:xfrm>
            <a:off x="990600" y="5219468"/>
            <a:ext cx="6705600" cy="1017844"/>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“the </a:t>
            </a:r>
            <a:r>
              <a:rPr lang="en-US" i="0" dirty="0">
                <a:effectLst>
                  <a:glow rad="101600">
                    <a:schemeClr val="tx1">
                      <a:alpha val="75000"/>
                    </a:schemeClr>
                  </a:glow>
                </a:effectLst>
              </a:rPr>
              <a:t>partners </a:t>
            </a:r>
            <a:r>
              <a:rPr lang="en-US" i="0" dirty="0" smtClean="0">
                <a:effectLst>
                  <a:glow rad="101600">
                    <a:schemeClr val="tx1">
                      <a:alpha val="75000"/>
                    </a:schemeClr>
                  </a:glow>
                </a:effectLst>
              </a:rPr>
              <a:t>... have </a:t>
            </a:r>
            <a:r>
              <a:rPr lang="en-US" i="0" dirty="0">
                <a:effectLst>
                  <a:glow rad="101600">
                    <a:schemeClr val="tx1">
                      <a:alpha val="75000"/>
                    </a:schemeClr>
                  </a:glow>
                </a:effectLst>
              </a:rPr>
              <a:t>to be aware that they are pursuing a joint goal, which both jointly </a:t>
            </a:r>
            <a:r>
              <a:rPr lang="en-US" i="0" dirty="0" smtClean="0">
                <a:effectLst>
                  <a:glow rad="101600">
                    <a:schemeClr val="tx1">
                      <a:alpha val="75000"/>
                    </a:schemeClr>
                  </a:glow>
                </a:effectLst>
              </a:rPr>
              <a:t>intend”</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i="0" dirty="0" smtClean="0">
                <a:effectLst>
                  <a:glow rad="101600">
                    <a:schemeClr val="tx1">
                      <a:alpha val="75000"/>
                    </a:schemeClr>
                  </a:glow>
                </a:effectLst>
                <a:ea typeface="Arial" charset="0"/>
                <a:cs typeface="Arial" charset="0"/>
              </a:rPr>
              <a:t>(</a:t>
            </a:r>
            <a:r>
              <a:rPr lang="en-US" sz="1600" i="0" dirty="0" err="1" smtClean="0">
                <a:effectLst>
                  <a:glow rad="101600">
                    <a:schemeClr val="tx1">
                      <a:alpha val="75000"/>
                    </a:schemeClr>
                  </a:glow>
                </a:effectLst>
                <a:ea typeface="Arial" charset="0"/>
                <a:cs typeface="Arial" charset="0"/>
              </a:rPr>
              <a:t>Wareneken</a:t>
            </a:r>
            <a:r>
              <a:rPr lang="en-US" sz="1600" i="0" dirty="0" smtClean="0">
                <a:effectLst>
                  <a:glow rad="101600">
                    <a:schemeClr val="tx1">
                      <a:alpha val="75000"/>
                    </a:schemeClr>
                  </a:glow>
                </a:effectLst>
                <a:ea typeface="Arial" charset="0"/>
                <a:cs typeface="Arial" charset="0"/>
              </a:rPr>
              <a:t>, </a:t>
            </a:r>
            <a:r>
              <a:rPr lang="en-US" sz="1600" i="0" dirty="0" err="1" smtClean="0">
                <a:effectLst>
                  <a:glow rad="101600">
                    <a:schemeClr val="tx1">
                      <a:alpha val="75000"/>
                    </a:schemeClr>
                  </a:glow>
                </a:effectLst>
                <a:ea typeface="Arial" charset="0"/>
                <a:cs typeface="Arial" charset="0"/>
              </a:rPr>
              <a:t>Graefenhain</a:t>
            </a:r>
            <a:r>
              <a:rPr lang="en-US" sz="1600" i="0" dirty="0" smtClean="0">
                <a:effectLst>
                  <a:glow rad="101600">
                    <a:schemeClr val="tx1">
                      <a:alpha val="75000"/>
                    </a:schemeClr>
                  </a:glow>
                </a:effectLst>
                <a:ea typeface="Arial" charset="0"/>
                <a:cs typeface="Arial" charset="0"/>
              </a:rPr>
              <a:t> &amp; Tomasello 2011)</a:t>
            </a:r>
            <a:endParaRPr lang="en-US" sz="1600" i="0" dirty="0">
              <a:effectLst>
                <a:glow rad="101600">
                  <a:schemeClr val="tx1">
                    <a:alpha val="75000"/>
                  </a:schemeClr>
                </a:glow>
              </a:effectLst>
              <a:ea typeface="Arial" charset="0"/>
              <a:cs typeface="Arial" charset="0"/>
            </a:endParaRPr>
          </a:p>
        </p:txBody>
      </p:sp>
      <p:sp>
        <p:nvSpPr>
          <p:cNvPr id="8" name="Text Box 2"/>
          <p:cNvSpPr txBox="1">
            <a:spLocks noChangeArrowheads="1"/>
          </p:cNvSpPr>
          <p:nvPr/>
        </p:nvSpPr>
        <p:spPr bwMode="auto">
          <a:xfrm>
            <a:off x="971600" y="1555253"/>
            <a:ext cx="6705600" cy="1017844"/>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a:effectLst>
                  <a:glow rad="101600">
                    <a:schemeClr val="tx1">
                      <a:alpha val="75000"/>
                    </a:schemeClr>
                  </a:glow>
                </a:effectLst>
              </a:rPr>
              <a:t>‘The sine qua non of collaborative action is a joint goal [</a:t>
            </a:r>
            <a:r>
              <a:rPr lang="en-US" i="0" dirty="0" smtClean="0">
                <a:effectLst>
                  <a:glow rad="101600">
                    <a:schemeClr val="tx1">
                      <a:alpha val="75000"/>
                    </a:schemeClr>
                  </a:glow>
                </a:effectLst>
              </a:rPr>
              <a:t>shared intention] </a:t>
            </a:r>
            <a:r>
              <a:rPr lang="en-US" i="0" dirty="0">
                <a:effectLst>
                  <a:glow rad="101600">
                    <a:schemeClr val="tx1">
                      <a:alpha val="75000"/>
                    </a:schemeClr>
                  </a:glow>
                </a:effectLst>
              </a:rPr>
              <a:t>and a joint </a:t>
            </a:r>
            <a:r>
              <a:rPr lang="en-US" i="0" dirty="0" smtClean="0">
                <a:effectLst>
                  <a:glow rad="101600">
                    <a:schemeClr val="tx1">
                      <a:alpha val="75000"/>
                    </a:schemeClr>
                  </a:glow>
                </a:effectLst>
              </a:rPr>
              <a:t>commitment’ </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i="0" dirty="0" smtClean="0">
                <a:effectLst>
                  <a:glow rad="101600">
                    <a:schemeClr val="tx1">
                      <a:alpha val="75000"/>
                    </a:schemeClr>
                  </a:glow>
                </a:effectLst>
              </a:rPr>
              <a:t>(Tomasello 2008, </a:t>
            </a:r>
            <a:r>
              <a:rPr lang="en-US" sz="1600" i="0" dirty="0">
                <a:effectLst>
                  <a:glow rad="101600">
                    <a:schemeClr val="tx1">
                      <a:alpha val="75000"/>
                    </a:schemeClr>
                  </a:glow>
                </a:effectLst>
              </a:rPr>
              <a:t>p</a:t>
            </a:r>
            <a:r>
              <a:rPr lang="en-US" sz="1600" i="0" dirty="0" smtClean="0">
                <a:effectLst>
                  <a:glow rad="101600">
                    <a:schemeClr val="tx1">
                      <a:alpha val="75000"/>
                    </a:schemeClr>
                  </a:glow>
                </a:effectLst>
              </a:rPr>
              <a:t>. 181</a:t>
            </a:r>
            <a:r>
              <a:rPr lang="en-US" sz="1600" i="0" dirty="0">
                <a:effectLst>
                  <a:glow rad="101600">
                    <a:schemeClr val="tx1">
                      <a:alpha val="75000"/>
                    </a:schemeClr>
                  </a:glow>
                </a:effectLst>
              </a:rPr>
              <a:t>)</a:t>
            </a:r>
            <a:endParaRPr lang="en-US" sz="1600" i="0" dirty="0" smtClean="0">
              <a:effectLst>
                <a:glow rad="101600">
                  <a:schemeClr val="tx1">
                    <a:alpha val="75000"/>
                  </a:schemeClr>
                </a:glow>
              </a:effectLst>
              <a:ea typeface="Arial" charset="0"/>
              <a:cs typeface="Arial" charset="0"/>
            </a:endParaRPr>
          </a:p>
        </p:txBody>
      </p:sp>
      <p:sp>
        <p:nvSpPr>
          <p:cNvPr id="7" name="Text Box 2"/>
          <p:cNvSpPr txBox="1">
            <a:spLocks noChangeArrowheads="1"/>
          </p:cNvSpPr>
          <p:nvPr/>
        </p:nvSpPr>
        <p:spPr bwMode="auto">
          <a:xfrm>
            <a:off x="971600" y="2745880"/>
            <a:ext cx="6705600" cy="1356398"/>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a:t>
            </a:r>
            <a:r>
              <a:rPr lang="en-US" i="0" dirty="0">
                <a:effectLst>
                  <a:glow rad="101600">
                    <a:schemeClr val="tx1">
                      <a:alpha val="75000"/>
                    </a:schemeClr>
                  </a:glow>
                </a:effectLst>
              </a:rPr>
              <a:t>the key property of joint action lies in its internal component [...] in the participants’ having a “collective” or “shared</a:t>
            </a:r>
            <a:r>
              <a:rPr lang="en-US" i="0" dirty="0" smtClean="0">
                <a:effectLst>
                  <a:glow rad="101600">
                    <a:schemeClr val="tx1">
                      <a:alpha val="75000"/>
                    </a:schemeClr>
                  </a:glow>
                </a:effectLst>
              </a:rPr>
              <a:t>” intention</a:t>
            </a:r>
            <a:r>
              <a:rPr lang="en-US" i="0" dirty="0">
                <a:effectLst>
                  <a:glow rad="101600">
                    <a:schemeClr val="tx1">
                      <a:alpha val="75000"/>
                    </a:schemeClr>
                  </a:glow>
                </a:effectLst>
              </a:rPr>
              <a:t>.</a:t>
            </a:r>
            <a:r>
              <a:rPr lang="en-US" i="0" dirty="0" smtClean="0">
                <a:effectLst>
                  <a:glow rad="101600">
                    <a:schemeClr val="tx1">
                      <a:alpha val="75000"/>
                    </a:schemeClr>
                  </a:glow>
                </a:effectLst>
              </a:rPr>
              <a:t>’ </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600" i="0" dirty="0" smtClean="0">
                <a:effectLst>
                  <a:glow rad="101600">
                    <a:schemeClr val="tx1">
                      <a:alpha val="75000"/>
                    </a:schemeClr>
                  </a:glow>
                </a:effectLst>
              </a:rPr>
              <a:t>(Alonso 2009, pp. 444-5)</a:t>
            </a:r>
            <a:endParaRPr lang="en-US" sz="1600" i="0" dirty="0" smtClean="0">
              <a:effectLst>
                <a:glow rad="101600">
                  <a:schemeClr val="tx1">
                    <a:alpha val="75000"/>
                  </a:schemeClr>
                </a:glow>
              </a:effectLst>
              <a:ea typeface="Arial" charset="0"/>
              <a:cs typeface="Arial" charset="0"/>
            </a:endParaRPr>
          </a:p>
        </p:txBody>
      </p:sp>
      <p:sp>
        <p:nvSpPr>
          <p:cNvPr id="9" name="Text Box 2"/>
          <p:cNvSpPr txBox="1">
            <a:spLocks noChangeArrowheads="1"/>
          </p:cNvSpPr>
          <p:nvPr/>
        </p:nvSpPr>
        <p:spPr bwMode="auto">
          <a:xfrm>
            <a:off x="971600" y="4275062"/>
            <a:ext cx="6705600" cy="771623"/>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6362700" algn="r"/>
                <a:tab pos="7315200" algn="l"/>
                <a:tab pos="8229600" algn="l"/>
                <a:tab pos="9144000" algn="l"/>
                <a:tab pos="10058400" algn="l"/>
              </a:tabLst>
            </a:pPr>
            <a:r>
              <a:rPr lang="en-US" i="0" dirty="0">
                <a:effectLst>
                  <a:glow rad="101600">
                    <a:schemeClr val="tx1">
                      <a:alpha val="75000"/>
                    </a:schemeClr>
                  </a:glow>
                </a:effectLst>
              </a:rPr>
              <a:t>‘Shared intentionality is the foundation upon which joint action is built.</a:t>
            </a:r>
            <a:r>
              <a:rPr lang="en-US" i="0" dirty="0" smtClean="0">
                <a:effectLst>
                  <a:glow rad="101600">
                    <a:schemeClr val="tx1">
                      <a:alpha val="75000"/>
                    </a:schemeClr>
                  </a:glow>
                </a:effectLst>
              </a:rPr>
              <a:t>’ 	</a:t>
            </a:r>
            <a:r>
              <a:rPr lang="en-US" sz="1600" i="0" dirty="0" smtClean="0">
                <a:effectLst>
                  <a:glow rad="101600">
                    <a:schemeClr val="tx1">
                      <a:alpha val="75000"/>
                    </a:schemeClr>
                  </a:glow>
                </a:effectLst>
              </a:rPr>
              <a:t>(</a:t>
            </a:r>
            <a:r>
              <a:rPr lang="en-US" sz="1600" i="0" dirty="0">
                <a:effectLst>
                  <a:glow rad="101600">
                    <a:schemeClr val="tx1">
                      <a:alpha val="75000"/>
                    </a:schemeClr>
                  </a:glow>
                </a:effectLst>
              </a:rPr>
              <a:t>Carpenter 2009, p. 381)</a:t>
            </a:r>
            <a:endParaRPr lang="en-US" sz="1600" i="0" dirty="0">
              <a:effectLst>
                <a:glow rad="101600">
                  <a:schemeClr val="tx1">
                    <a:alpha val="75000"/>
                  </a:schemeClr>
                </a:glow>
              </a:effectLst>
              <a:ea typeface="Arial" charset="0"/>
              <a:cs typeface="Arial" charset="0"/>
            </a:endParaRPr>
          </a:p>
        </p:txBody>
      </p:sp>
    </p:spTree>
    <p:extLst>
      <p:ext uri="{BB962C8B-B14F-4D97-AF65-F5344CB8AC3E}">
        <p14:creationId xmlns:p14="http://schemas.microsoft.com/office/powerpoint/2010/main" val="21313219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9" name="Text Box 3"/>
          <p:cNvSpPr txBox="1">
            <a:spLocks noChangeArrowheads="1"/>
          </p:cNvSpPr>
          <p:nvPr/>
        </p:nvSpPr>
        <p:spPr bwMode="auto">
          <a:xfrm>
            <a:off x="765175" y="549275"/>
            <a:ext cx="3590925" cy="846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defRPr/>
            </a:pPr>
            <a:r>
              <a:rPr lang="en-GB" b="1" i="0">
                <a:cs typeface="Arial" charset="0"/>
              </a:rPr>
              <a:t>What is shared intention?</a:t>
            </a:r>
          </a:p>
          <a:p>
            <a:pPr algn="l">
              <a:spcBef>
                <a:spcPct val="25000"/>
              </a:spcBef>
              <a:defRPr/>
            </a:pPr>
            <a:endParaRPr lang="en-GB" i="0">
              <a:cs typeface="Arial" charset="0"/>
            </a:endParaRPr>
          </a:p>
        </p:txBody>
      </p:sp>
    </p:spTree>
    <p:extLst>
      <p:ext uri="{BB962C8B-B14F-4D97-AF65-F5344CB8AC3E}">
        <p14:creationId xmlns:p14="http://schemas.microsoft.com/office/powerpoint/2010/main" val="127121598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3" name="Text Box 3"/>
          <p:cNvSpPr txBox="1">
            <a:spLocks noChangeArrowheads="1"/>
          </p:cNvSpPr>
          <p:nvPr/>
        </p:nvSpPr>
        <p:spPr bwMode="auto">
          <a:xfrm>
            <a:off x="765175" y="549275"/>
            <a:ext cx="3590925" cy="846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defRPr/>
            </a:pPr>
            <a:r>
              <a:rPr lang="en-GB" b="1" i="0">
                <a:cs typeface="Arial" charset="0"/>
              </a:rPr>
              <a:t>What is shared intention?</a:t>
            </a:r>
          </a:p>
          <a:p>
            <a:pPr algn="l">
              <a:spcBef>
                <a:spcPct val="25000"/>
              </a:spcBef>
              <a:defRPr/>
            </a:pPr>
            <a:endParaRPr lang="en-GB" i="0">
              <a:cs typeface="Arial" charset="0"/>
            </a:endParaRPr>
          </a:p>
        </p:txBody>
      </p:sp>
      <p:pic>
        <p:nvPicPr>
          <p:cNvPr id="21506" name="Picture 1" descr="Bratman 2small.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938" y="4318000"/>
            <a:ext cx="2540000" cy="254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0127079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5" name="Text Box 3"/>
          <p:cNvSpPr txBox="1">
            <a:spLocks noChangeArrowheads="1"/>
          </p:cNvSpPr>
          <p:nvPr/>
        </p:nvSpPr>
        <p:spPr bwMode="auto">
          <a:xfrm>
            <a:off x="765175" y="549275"/>
            <a:ext cx="3590925" cy="1265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defRPr/>
            </a:pPr>
            <a:r>
              <a:rPr lang="en-GB" b="1" i="0">
                <a:cs typeface="Arial" charset="0"/>
              </a:rPr>
              <a:t>What is shared intention?</a:t>
            </a:r>
          </a:p>
          <a:p>
            <a:pPr algn="l">
              <a:spcBef>
                <a:spcPct val="25000"/>
              </a:spcBef>
              <a:defRPr/>
            </a:pPr>
            <a:endParaRPr lang="en-GB" i="0">
              <a:cs typeface="Arial" charset="0"/>
            </a:endParaRPr>
          </a:p>
          <a:p>
            <a:pPr algn="l">
              <a:spcBef>
                <a:spcPct val="25000"/>
              </a:spcBef>
              <a:defRPr/>
            </a:pPr>
            <a:r>
              <a:rPr lang="en-GB" i="0" u="sng">
                <a:cs typeface="Arial" charset="0"/>
              </a:rPr>
              <a:t>Functional characterisation</a:t>
            </a:r>
          </a:p>
        </p:txBody>
      </p:sp>
      <p:sp>
        <p:nvSpPr>
          <p:cNvPr id="264196" name="Text Box 4"/>
          <p:cNvSpPr txBox="1">
            <a:spLocks noChangeArrowheads="1"/>
          </p:cNvSpPr>
          <p:nvPr/>
        </p:nvSpPr>
        <p:spPr bwMode="auto">
          <a:xfrm>
            <a:off x="4868863" y="549275"/>
            <a:ext cx="3590925" cy="1768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spcAft>
                <a:spcPct val="25000"/>
              </a:spcAft>
              <a:defRPr/>
            </a:pPr>
            <a:r>
              <a:rPr lang="en-GB" i="0" u="sng">
                <a:cs typeface="Arial" charset="0"/>
              </a:rPr>
              <a:t/>
            </a:r>
            <a:br>
              <a:rPr lang="en-GB" i="0" u="sng">
                <a:cs typeface="Arial" charset="0"/>
              </a:rPr>
            </a:br>
            <a:endParaRPr lang="en-GB" i="0" u="sng">
              <a:cs typeface="Arial" charset="0"/>
            </a:endParaRPr>
          </a:p>
          <a:p>
            <a:pPr algn="l">
              <a:spcBef>
                <a:spcPct val="25000"/>
              </a:spcBef>
              <a:spcAft>
                <a:spcPct val="25000"/>
              </a:spcAft>
              <a:defRPr/>
            </a:pPr>
            <a:r>
              <a:rPr lang="en-GB" i="0" u="sng">
                <a:cs typeface="Arial" charset="0"/>
              </a:rPr>
              <a:t>Substantial account</a:t>
            </a:r>
          </a:p>
          <a:p>
            <a:pPr algn="l">
              <a:spcBef>
                <a:spcPct val="25000"/>
              </a:spcBef>
              <a:spcAft>
                <a:spcPct val="25000"/>
              </a:spcAft>
              <a:defRPr/>
            </a:pPr>
            <a:endParaRPr lang="en-GB" i="0">
              <a:cs typeface="Arial" charset="0"/>
            </a:endParaRPr>
          </a:p>
        </p:txBody>
      </p:sp>
      <p:pic>
        <p:nvPicPr>
          <p:cNvPr id="22531" name="Picture 4" descr="Bratman 2small.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938" y="4318000"/>
            <a:ext cx="2540000" cy="254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7232495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9" name="Text Box 3"/>
          <p:cNvSpPr txBox="1">
            <a:spLocks noChangeArrowheads="1"/>
          </p:cNvSpPr>
          <p:nvPr/>
        </p:nvSpPr>
        <p:spPr bwMode="auto">
          <a:xfrm>
            <a:off x="765175" y="549275"/>
            <a:ext cx="3590925" cy="2716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defRPr/>
            </a:pPr>
            <a:r>
              <a:rPr lang="en-GB" b="1" i="0">
                <a:cs typeface="Arial" charset="0"/>
              </a:rPr>
              <a:t>What is shared intention?</a:t>
            </a:r>
          </a:p>
          <a:p>
            <a:pPr algn="l">
              <a:spcBef>
                <a:spcPct val="25000"/>
              </a:spcBef>
              <a:defRPr/>
            </a:pPr>
            <a:endParaRPr lang="en-GB" i="0">
              <a:cs typeface="Arial" charset="0"/>
            </a:endParaRPr>
          </a:p>
          <a:p>
            <a:pPr algn="l">
              <a:spcBef>
                <a:spcPct val="25000"/>
              </a:spcBef>
              <a:defRPr/>
            </a:pPr>
            <a:r>
              <a:rPr lang="en-GB" i="0" u="sng">
                <a:cs typeface="Arial" charset="0"/>
              </a:rPr>
              <a:t>Functional characterisation</a:t>
            </a:r>
          </a:p>
          <a:p>
            <a:pPr algn="l">
              <a:spcBef>
                <a:spcPct val="25000"/>
              </a:spcBef>
              <a:defRPr/>
            </a:pPr>
            <a:r>
              <a:rPr lang="en-GB" i="0">
                <a:cs typeface="Arial" charset="0"/>
              </a:rPr>
              <a:t>shared intention serves to (a) coordinate activities, (b) coordinate planning and (c) structure bargaining</a:t>
            </a:r>
          </a:p>
        </p:txBody>
      </p:sp>
      <p:sp>
        <p:nvSpPr>
          <p:cNvPr id="229381" name="Text Box 5"/>
          <p:cNvSpPr txBox="1">
            <a:spLocks noChangeArrowheads="1"/>
          </p:cNvSpPr>
          <p:nvPr/>
        </p:nvSpPr>
        <p:spPr bwMode="auto">
          <a:xfrm>
            <a:off x="4868863" y="549275"/>
            <a:ext cx="3590925" cy="1768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spcAft>
                <a:spcPct val="25000"/>
              </a:spcAft>
              <a:defRPr/>
            </a:pPr>
            <a:r>
              <a:rPr lang="en-GB" i="0" u="sng">
                <a:cs typeface="Arial" charset="0"/>
              </a:rPr>
              <a:t/>
            </a:r>
            <a:br>
              <a:rPr lang="en-GB" i="0" u="sng">
                <a:cs typeface="Arial" charset="0"/>
              </a:rPr>
            </a:br>
            <a:endParaRPr lang="en-GB" i="0" u="sng">
              <a:cs typeface="Arial" charset="0"/>
            </a:endParaRPr>
          </a:p>
          <a:p>
            <a:pPr algn="l">
              <a:spcBef>
                <a:spcPct val="25000"/>
              </a:spcBef>
              <a:spcAft>
                <a:spcPct val="25000"/>
              </a:spcAft>
              <a:defRPr/>
            </a:pPr>
            <a:r>
              <a:rPr lang="en-GB" i="0" u="sng">
                <a:cs typeface="Arial" charset="0"/>
              </a:rPr>
              <a:t>Substantial account</a:t>
            </a:r>
          </a:p>
          <a:p>
            <a:pPr algn="l">
              <a:spcBef>
                <a:spcPct val="25000"/>
              </a:spcBef>
              <a:spcAft>
                <a:spcPct val="25000"/>
              </a:spcAft>
              <a:defRPr/>
            </a:pPr>
            <a:endParaRPr lang="en-GB" i="0">
              <a:cs typeface="Arial" charset="0"/>
            </a:endParaRPr>
          </a:p>
        </p:txBody>
      </p:sp>
      <p:pic>
        <p:nvPicPr>
          <p:cNvPr id="23555" name="Picture 4" descr="Bratman 2small.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938" y="4318000"/>
            <a:ext cx="2540000" cy="254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390109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5" name="Text Box 3"/>
          <p:cNvSpPr txBox="1">
            <a:spLocks noChangeArrowheads="1"/>
          </p:cNvSpPr>
          <p:nvPr/>
        </p:nvSpPr>
        <p:spPr bwMode="auto">
          <a:xfrm>
            <a:off x="765175" y="549275"/>
            <a:ext cx="3590925" cy="2716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defRPr/>
            </a:pPr>
            <a:r>
              <a:rPr lang="en-GB" b="1" i="0">
                <a:cs typeface="Arial" charset="0"/>
              </a:rPr>
              <a:t>What is shared intention?</a:t>
            </a:r>
          </a:p>
          <a:p>
            <a:pPr algn="l">
              <a:spcBef>
                <a:spcPct val="25000"/>
              </a:spcBef>
              <a:defRPr/>
            </a:pPr>
            <a:endParaRPr lang="en-GB" i="0">
              <a:cs typeface="Arial" charset="0"/>
            </a:endParaRPr>
          </a:p>
          <a:p>
            <a:pPr algn="l">
              <a:spcBef>
                <a:spcPct val="25000"/>
              </a:spcBef>
              <a:defRPr/>
            </a:pPr>
            <a:r>
              <a:rPr lang="en-GB" i="0" u="sng">
                <a:cs typeface="Arial" charset="0"/>
              </a:rPr>
              <a:t>Functional characterisation</a:t>
            </a:r>
          </a:p>
          <a:p>
            <a:pPr algn="l">
              <a:spcBef>
                <a:spcPct val="25000"/>
              </a:spcBef>
              <a:defRPr/>
            </a:pPr>
            <a:r>
              <a:rPr lang="en-GB" i="0">
                <a:cs typeface="Arial" charset="0"/>
              </a:rPr>
              <a:t>shared intention serves to (a) coordinate activities, (b) coordinate planning and (c) structure bargaining</a:t>
            </a:r>
          </a:p>
        </p:txBody>
      </p:sp>
      <p:sp>
        <p:nvSpPr>
          <p:cNvPr id="228356" name="Text Box 4"/>
          <p:cNvSpPr txBox="1">
            <a:spLocks noChangeArrowheads="1"/>
          </p:cNvSpPr>
          <p:nvPr/>
        </p:nvSpPr>
        <p:spPr bwMode="auto">
          <a:xfrm>
            <a:off x="4868863" y="549275"/>
            <a:ext cx="3590925" cy="6101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spcAft>
                <a:spcPct val="25000"/>
              </a:spcAft>
              <a:defRPr/>
            </a:pPr>
            <a:r>
              <a:rPr lang="en-GB" i="0" u="sng" dirty="0">
                <a:cs typeface="Arial" charset="0"/>
              </a:rPr>
              <a:t/>
            </a:r>
            <a:br>
              <a:rPr lang="en-GB" i="0" u="sng" dirty="0">
                <a:cs typeface="Arial" charset="0"/>
              </a:rPr>
            </a:br>
            <a:endParaRPr lang="en-GB" i="0" u="sng" dirty="0">
              <a:cs typeface="Arial" charset="0"/>
            </a:endParaRPr>
          </a:p>
          <a:p>
            <a:pPr algn="l">
              <a:spcBef>
                <a:spcPct val="25000"/>
              </a:spcBef>
              <a:spcAft>
                <a:spcPct val="25000"/>
              </a:spcAft>
              <a:defRPr/>
            </a:pPr>
            <a:r>
              <a:rPr lang="en-GB" i="0" u="sng" dirty="0">
                <a:cs typeface="Arial" charset="0"/>
              </a:rPr>
              <a:t>Substantial account</a:t>
            </a:r>
          </a:p>
          <a:p>
            <a:pPr algn="l">
              <a:spcBef>
                <a:spcPct val="25000"/>
              </a:spcBef>
              <a:spcAft>
                <a:spcPct val="25000"/>
              </a:spcAft>
              <a:defRPr/>
            </a:pPr>
            <a:r>
              <a:rPr lang="en-GB" i="0" dirty="0">
                <a:cs typeface="Arial" charset="0"/>
              </a:rPr>
              <a:t>We have a shared intention that we J </a:t>
            </a:r>
            <a:r>
              <a:rPr lang="en-GB" i="0" dirty="0" smtClean="0">
                <a:cs typeface="Arial" charset="0"/>
              </a:rPr>
              <a:t>if</a:t>
            </a:r>
            <a:endParaRPr lang="en-GB" i="0" dirty="0">
              <a:cs typeface="Arial" charset="0"/>
            </a:endParaRPr>
          </a:p>
          <a:p>
            <a:pPr algn="l">
              <a:spcBef>
                <a:spcPct val="25000"/>
              </a:spcBef>
              <a:spcAft>
                <a:spcPct val="25000"/>
              </a:spcAft>
              <a:defRPr/>
            </a:pPr>
            <a:r>
              <a:rPr lang="ja-JP" altLang="en-GB" i="0" dirty="0">
                <a:latin typeface="Arial"/>
                <a:cs typeface="Arial" charset="0"/>
              </a:rPr>
              <a:t>“</a:t>
            </a:r>
            <a:r>
              <a:rPr lang="en-GB" i="0" dirty="0">
                <a:cs typeface="Arial" charset="0"/>
              </a:rPr>
              <a:t>1. (a) I intend that we J and (b) you intend that we J</a:t>
            </a:r>
          </a:p>
          <a:p>
            <a:pPr algn="l">
              <a:spcBef>
                <a:spcPct val="25000"/>
              </a:spcBef>
              <a:spcAft>
                <a:spcPct val="25000"/>
              </a:spcAft>
              <a:defRPr/>
            </a:pPr>
            <a:r>
              <a:rPr lang="ja-JP" altLang="en-GB" i="0" dirty="0">
                <a:latin typeface="Arial"/>
                <a:cs typeface="Arial" charset="0"/>
              </a:rPr>
              <a:t>“</a:t>
            </a:r>
            <a:r>
              <a:rPr lang="en-GB" i="0" dirty="0">
                <a:cs typeface="Arial" charset="0"/>
              </a:rPr>
              <a:t>2. I intend that we J in accordance with and because of la, </a:t>
            </a:r>
            <a:r>
              <a:rPr lang="en-GB" i="0" dirty="0" err="1">
                <a:cs typeface="Arial" charset="0"/>
              </a:rPr>
              <a:t>lb</a:t>
            </a:r>
            <a:r>
              <a:rPr lang="en-GB" i="0" dirty="0">
                <a:cs typeface="Arial" charset="0"/>
              </a:rPr>
              <a:t>, and meshing </a:t>
            </a:r>
            <a:r>
              <a:rPr lang="en-GB" i="0" dirty="0" err="1">
                <a:cs typeface="Arial" charset="0"/>
              </a:rPr>
              <a:t>subplans</a:t>
            </a:r>
            <a:r>
              <a:rPr lang="en-GB" i="0" dirty="0">
                <a:cs typeface="Arial" charset="0"/>
              </a:rPr>
              <a:t> of la and </a:t>
            </a:r>
            <a:r>
              <a:rPr lang="en-GB" i="0" dirty="0" err="1">
                <a:cs typeface="Arial" charset="0"/>
              </a:rPr>
              <a:t>lb</a:t>
            </a:r>
            <a:r>
              <a:rPr lang="en-GB" i="0" dirty="0">
                <a:cs typeface="Arial" charset="0"/>
              </a:rPr>
              <a:t>; you intend [likewise] …</a:t>
            </a:r>
          </a:p>
          <a:p>
            <a:pPr algn="l">
              <a:spcBef>
                <a:spcPct val="25000"/>
              </a:spcBef>
              <a:defRPr/>
            </a:pPr>
            <a:r>
              <a:rPr lang="en-GB" i="0" dirty="0">
                <a:cs typeface="Arial" charset="0"/>
              </a:rPr>
              <a:t> </a:t>
            </a:r>
            <a:r>
              <a:rPr lang="ja-JP" altLang="en-GB" i="0" dirty="0">
                <a:latin typeface="Arial"/>
                <a:cs typeface="Arial" charset="0"/>
              </a:rPr>
              <a:t>“</a:t>
            </a:r>
            <a:r>
              <a:rPr lang="en-GB" i="0" dirty="0">
                <a:cs typeface="Arial" charset="0"/>
              </a:rPr>
              <a:t>3. 1 and 2 are common knowledge between us</a:t>
            </a:r>
            <a:r>
              <a:rPr lang="ja-JP" altLang="en-GB" i="0" dirty="0">
                <a:latin typeface="Arial"/>
                <a:cs typeface="Arial" charset="0"/>
              </a:rPr>
              <a:t>”</a:t>
            </a:r>
            <a:r>
              <a:rPr lang="en-GB" i="0" dirty="0">
                <a:cs typeface="Arial" charset="0"/>
              </a:rPr>
              <a:t> </a:t>
            </a:r>
          </a:p>
          <a:p>
            <a:pPr algn="r">
              <a:spcBef>
                <a:spcPct val="25000"/>
              </a:spcBef>
              <a:defRPr/>
            </a:pPr>
            <a:r>
              <a:rPr lang="en-GB" i="0" dirty="0">
                <a:cs typeface="Arial" charset="0"/>
              </a:rPr>
              <a:t>(Bratman 1993: View 4)</a:t>
            </a:r>
          </a:p>
        </p:txBody>
      </p:sp>
      <p:pic>
        <p:nvPicPr>
          <p:cNvPr id="24579" name="Picture 4" descr="Bratman 2small.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938" y="4318000"/>
            <a:ext cx="2540000" cy="254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5180828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9" name="Text Box 2"/>
          <p:cNvSpPr txBox="1">
            <a:spLocks noChangeArrowheads="1"/>
          </p:cNvSpPr>
          <p:nvPr/>
        </p:nvSpPr>
        <p:spPr bwMode="auto">
          <a:xfrm>
            <a:off x="284380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challenge</a:t>
            </a:r>
          </a:p>
        </p:txBody>
      </p:sp>
      <p:sp>
        <p:nvSpPr>
          <p:cNvPr id="10"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chemeClr val="accent3"/>
                </a:solidFill>
                <a:effectLst>
                  <a:glow rad="101600">
                    <a:schemeClr val="tx1">
                      <a:alpha val="75000"/>
                    </a:schemeClr>
                  </a:glow>
                </a:effectLst>
              </a:rPr>
              <a:t>Explain the emergence, in evolution or development, of sophisticated forms of theory of mind cognition.</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356860969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Picture 6" descr="Bratman 2small.jpg"/>
          <p:cNvPicPr>
            <a:picLocks noChangeAspect="1"/>
          </p:cNvPicPr>
          <p:nvPr/>
        </p:nvPicPr>
        <p:blipFill>
          <a:blip r:embed="rId2">
            <a:alphaModFix amt="67000"/>
            <a:extLst>
              <a:ext uri="{28A0092B-C50C-407E-A947-70E740481C1C}">
                <a14:useLocalDpi xmlns:a14="http://schemas.microsoft.com/office/drawing/2010/main" val="0"/>
              </a:ext>
            </a:extLst>
          </a:blip>
          <a:srcRect/>
          <a:stretch>
            <a:fillRect/>
          </a:stretch>
        </p:blipFill>
        <p:spPr bwMode="auto">
          <a:xfrm>
            <a:off x="7938" y="4318000"/>
            <a:ext cx="2540000" cy="2540000"/>
          </a:xfrm>
          <a:prstGeom prst="rect">
            <a:avLst/>
          </a:prstGeom>
          <a:noFill/>
          <a:ln>
            <a:noFill/>
          </a:ln>
          <a:extLst>
            <a:ext uri="{909E8E84-426E-40dd-AFC4-6F175D3DCCD1}">
              <a14:hiddenFill xmlns:a14="http://schemas.microsoft.com/office/drawing/2010/main">
                <a:solidFill>
                  <a:srgbClr val="FFFFFF">
                    <a:alpha val="67000"/>
                  </a:srgbClr>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8771" name="Text Box 3"/>
          <p:cNvSpPr txBox="1">
            <a:spLocks noChangeArrowheads="1"/>
          </p:cNvSpPr>
          <p:nvPr/>
        </p:nvSpPr>
        <p:spPr bwMode="auto">
          <a:xfrm>
            <a:off x="4868863" y="549275"/>
            <a:ext cx="3590925" cy="6101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spcAft>
                <a:spcPct val="25000"/>
              </a:spcAft>
              <a:defRPr/>
            </a:pPr>
            <a:r>
              <a:rPr lang="en-GB" i="0" u="sng" dirty="0">
                <a:cs typeface="Arial" charset="0"/>
              </a:rPr>
              <a:t/>
            </a:r>
            <a:br>
              <a:rPr lang="en-GB" i="0" u="sng" dirty="0">
                <a:cs typeface="Arial" charset="0"/>
              </a:rPr>
            </a:br>
            <a:endParaRPr lang="en-GB" i="0" u="sng" dirty="0">
              <a:cs typeface="Arial" charset="0"/>
            </a:endParaRPr>
          </a:p>
          <a:p>
            <a:pPr algn="l">
              <a:spcBef>
                <a:spcPct val="25000"/>
              </a:spcBef>
              <a:spcAft>
                <a:spcPct val="25000"/>
              </a:spcAft>
              <a:defRPr/>
            </a:pPr>
            <a:r>
              <a:rPr lang="en-GB" i="0" u="sng" dirty="0">
                <a:solidFill>
                  <a:schemeClr val="bg2"/>
                </a:solidFill>
                <a:cs typeface="Arial" charset="0"/>
              </a:rPr>
              <a:t>Substantial account</a:t>
            </a:r>
          </a:p>
          <a:p>
            <a:pPr algn="l">
              <a:spcBef>
                <a:spcPct val="25000"/>
              </a:spcBef>
              <a:spcAft>
                <a:spcPct val="25000"/>
              </a:spcAft>
              <a:defRPr/>
            </a:pPr>
            <a:r>
              <a:rPr lang="en-GB" i="0" dirty="0">
                <a:solidFill>
                  <a:schemeClr val="bg2"/>
                </a:solidFill>
                <a:cs typeface="Arial" charset="0"/>
              </a:rPr>
              <a:t>We have a shared intention that we J </a:t>
            </a:r>
            <a:r>
              <a:rPr lang="en-GB" i="0" dirty="0" smtClean="0">
                <a:solidFill>
                  <a:schemeClr val="bg2"/>
                </a:solidFill>
                <a:cs typeface="Arial" charset="0"/>
              </a:rPr>
              <a:t>if</a:t>
            </a:r>
            <a:endParaRPr lang="en-GB" i="0" dirty="0">
              <a:solidFill>
                <a:schemeClr val="bg2"/>
              </a:solidFill>
              <a:cs typeface="Arial" charset="0"/>
            </a:endParaRPr>
          </a:p>
          <a:p>
            <a:pPr algn="l">
              <a:spcBef>
                <a:spcPct val="25000"/>
              </a:spcBef>
              <a:spcAft>
                <a:spcPct val="25000"/>
              </a:spcAft>
              <a:defRPr/>
            </a:pPr>
            <a:r>
              <a:rPr lang="ja-JP" altLang="en-GB" i="0" dirty="0">
                <a:solidFill>
                  <a:schemeClr val="bg2"/>
                </a:solidFill>
                <a:latin typeface="Arial"/>
                <a:cs typeface="Arial" charset="0"/>
              </a:rPr>
              <a:t>“</a:t>
            </a:r>
            <a:r>
              <a:rPr lang="en-GB" i="0" dirty="0">
                <a:solidFill>
                  <a:schemeClr val="bg2"/>
                </a:solidFill>
                <a:cs typeface="Arial" charset="0"/>
              </a:rPr>
              <a:t>1. (a) I intend that we J and (b) you intend that we J</a:t>
            </a:r>
          </a:p>
          <a:p>
            <a:pPr algn="l">
              <a:spcBef>
                <a:spcPct val="25000"/>
              </a:spcBef>
              <a:spcAft>
                <a:spcPct val="25000"/>
              </a:spcAft>
              <a:defRPr/>
            </a:pPr>
            <a:r>
              <a:rPr lang="ja-JP" altLang="en-GB" i="0" dirty="0">
                <a:latin typeface="Arial"/>
                <a:cs typeface="Arial" charset="0"/>
              </a:rPr>
              <a:t>“</a:t>
            </a:r>
            <a:r>
              <a:rPr lang="en-GB" i="0" dirty="0">
                <a:cs typeface="Arial" charset="0"/>
              </a:rPr>
              <a:t>2. I intend that we J in accordance with and because of la, </a:t>
            </a:r>
            <a:r>
              <a:rPr lang="en-GB" i="0" dirty="0" err="1">
                <a:cs typeface="Arial" charset="0"/>
              </a:rPr>
              <a:t>lb</a:t>
            </a:r>
            <a:r>
              <a:rPr lang="en-GB" i="0" dirty="0">
                <a:cs typeface="Arial" charset="0"/>
              </a:rPr>
              <a:t>, and meshing </a:t>
            </a:r>
            <a:r>
              <a:rPr lang="en-GB" i="0" dirty="0" err="1">
                <a:cs typeface="Arial" charset="0"/>
              </a:rPr>
              <a:t>subplans</a:t>
            </a:r>
            <a:r>
              <a:rPr lang="en-GB" i="0" dirty="0">
                <a:cs typeface="Arial" charset="0"/>
              </a:rPr>
              <a:t> of la and </a:t>
            </a:r>
            <a:r>
              <a:rPr lang="en-GB" i="0" dirty="0" err="1">
                <a:cs typeface="Arial" charset="0"/>
              </a:rPr>
              <a:t>lb</a:t>
            </a:r>
            <a:r>
              <a:rPr lang="en-GB" i="0" dirty="0">
                <a:cs typeface="Arial" charset="0"/>
              </a:rPr>
              <a:t>; you intend [likewise] …</a:t>
            </a:r>
          </a:p>
          <a:p>
            <a:pPr algn="l">
              <a:spcBef>
                <a:spcPct val="25000"/>
              </a:spcBef>
              <a:defRPr/>
            </a:pPr>
            <a:r>
              <a:rPr lang="en-GB" i="0" dirty="0">
                <a:cs typeface="Arial" charset="0"/>
              </a:rPr>
              <a:t> </a:t>
            </a:r>
            <a:r>
              <a:rPr lang="ja-JP" altLang="en-GB" i="0" dirty="0">
                <a:solidFill>
                  <a:schemeClr val="bg2"/>
                </a:solidFill>
                <a:latin typeface="Arial"/>
                <a:cs typeface="Arial" charset="0"/>
              </a:rPr>
              <a:t>“</a:t>
            </a:r>
            <a:r>
              <a:rPr lang="en-GB" i="0" dirty="0">
                <a:solidFill>
                  <a:schemeClr val="bg2"/>
                </a:solidFill>
                <a:cs typeface="Arial" charset="0"/>
              </a:rPr>
              <a:t>3. 1 and 2 are common knowledge between us</a:t>
            </a:r>
            <a:r>
              <a:rPr lang="ja-JP" altLang="en-GB" i="0" dirty="0">
                <a:solidFill>
                  <a:schemeClr val="bg2"/>
                </a:solidFill>
                <a:latin typeface="Arial"/>
                <a:cs typeface="Arial" charset="0"/>
              </a:rPr>
              <a:t>”</a:t>
            </a:r>
            <a:r>
              <a:rPr lang="en-GB" i="0" dirty="0">
                <a:solidFill>
                  <a:schemeClr val="bg2"/>
                </a:solidFill>
                <a:cs typeface="Arial" charset="0"/>
              </a:rPr>
              <a:t> </a:t>
            </a:r>
          </a:p>
          <a:p>
            <a:pPr algn="r">
              <a:spcBef>
                <a:spcPct val="25000"/>
              </a:spcBef>
              <a:defRPr/>
            </a:pPr>
            <a:r>
              <a:rPr lang="en-GB" i="0" dirty="0">
                <a:solidFill>
                  <a:schemeClr val="bg2"/>
                </a:solidFill>
                <a:cs typeface="Arial" charset="0"/>
              </a:rPr>
              <a:t>(Bratman 1993: View 4)</a:t>
            </a:r>
          </a:p>
        </p:txBody>
      </p:sp>
      <p:sp>
        <p:nvSpPr>
          <p:cNvPr id="288772" name="Text Box 4"/>
          <p:cNvSpPr txBox="1">
            <a:spLocks noChangeArrowheads="1"/>
          </p:cNvSpPr>
          <p:nvPr/>
        </p:nvSpPr>
        <p:spPr bwMode="auto">
          <a:xfrm>
            <a:off x="4284663" y="3387725"/>
            <a:ext cx="658812" cy="20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GB" sz="12900" i="0">
                <a:cs typeface="Arial" charset="0"/>
              </a:rPr>
              <a:t>{</a:t>
            </a:r>
          </a:p>
        </p:txBody>
      </p:sp>
      <p:sp>
        <p:nvSpPr>
          <p:cNvPr id="288773" name="Text Box 5"/>
          <p:cNvSpPr txBox="1">
            <a:spLocks noChangeArrowheads="1"/>
          </p:cNvSpPr>
          <p:nvPr/>
        </p:nvSpPr>
        <p:spPr bwMode="auto">
          <a:xfrm>
            <a:off x="922002" y="4292600"/>
            <a:ext cx="350871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r">
              <a:defRPr/>
            </a:pPr>
            <a:r>
              <a:rPr lang="en-GB" i="0">
                <a:cs typeface="Arial" charset="0"/>
              </a:rPr>
              <a:t>Intentions about intentions</a:t>
            </a:r>
          </a:p>
        </p:txBody>
      </p:sp>
      <p:sp>
        <p:nvSpPr>
          <p:cNvPr id="288774" name="Text Box 6"/>
          <p:cNvSpPr txBox="1">
            <a:spLocks noChangeArrowheads="1"/>
          </p:cNvSpPr>
          <p:nvPr/>
        </p:nvSpPr>
        <p:spPr bwMode="auto">
          <a:xfrm>
            <a:off x="765175" y="549275"/>
            <a:ext cx="3590925"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defRPr/>
            </a:pPr>
            <a:r>
              <a:rPr lang="en-GB" b="1" i="0">
                <a:solidFill>
                  <a:schemeClr val="bg2"/>
                </a:solidFill>
                <a:cs typeface="Arial" charset="0"/>
              </a:rPr>
              <a:t>What is shared intention?</a:t>
            </a:r>
          </a:p>
          <a:p>
            <a:pPr algn="l">
              <a:spcBef>
                <a:spcPct val="25000"/>
              </a:spcBef>
              <a:defRPr/>
            </a:pPr>
            <a:endParaRPr lang="en-GB" i="0">
              <a:solidFill>
                <a:schemeClr val="bg2"/>
              </a:solidFill>
              <a:cs typeface="Arial" charset="0"/>
            </a:endParaRPr>
          </a:p>
          <a:p>
            <a:pPr algn="l">
              <a:spcBef>
                <a:spcPct val="25000"/>
              </a:spcBef>
              <a:defRPr/>
            </a:pPr>
            <a:r>
              <a:rPr lang="en-GB" i="0" u="sng">
                <a:solidFill>
                  <a:schemeClr val="bg2"/>
                </a:solidFill>
                <a:cs typeface="Arial" charset="0"/>
              </a:rPr>
              <a:t>Functional characterisation</a:t>
            </a:r>
          </a:p>
          <a:p>
            <a:pPr algn="l">
              <a:spcBef>
                <a:spcPct val="25000"/>
              </a:spcBef>
              <a:defRPr/>
            </a:pPr>
            <a:r>
              <a:rPr lang="en-GB" i="0">
                <a:solidFill>
                  <a:schemeClr val="bg2"/>
                </a:solidFill>
                <a:cs typeface="Arial" charset="0"/>
              </a:rPr>
              <a:t>shared intention serves to (a) coordinate activities, (b) coordinate planning and (c) structure bargaining</a:t>
            </a:r>
          </a:p>
          <a:p>
            <a:pPr algn="l">
              <a:spcBef>
                <a:spcPct val="25000"/>
              </a:spcBef>
              <a:defRPr/>
            </a:pPr>
            <a:endParaRPr lang="en-GB" i="0">
              <a:solidFill>
                <a:schemeClr val="bg2"/>
              </a:solidFill>
              <a:cs typeface="Arial" charset="0"/>
            </a:endParaRPr>
          </a:p>
        </p:txBody>
      </p:sp>
    </p:spTree>
    <p:extLst>
      <p:ext uri="{BB962C8B-B14F-4D97-AF65-F5344CB8AC3E}">
        <p14:creationId xmlns:p14="http://schemas.microsoft.com/office/powerpoint/2010/main" val="63517912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Picture 8" descr="Bratman 2small.jpg"/>
          <p:cNvPicPr>
            <a:picLocks noChangeAspect="1"/>
          </p:cNvPicPr>
          <p:nvPr/>
        </p:nvPicPr>
        <p:blipFill>
          <a:blip r:embed="rId2">
            <a:alphaModFix amt="45000"/>
            <a:extLst>
              <a:ext uri="{28A0092B-C50C-407E-A947-70E740481C1C}">
                <a14:useLocalDpi xmlns:a14="http://schemas.microsoft.com/office/drawing/2010/main" val="0"/>
              </a:ext>
            </a:extLst>
          </a:blip>
          <a:srcRect/>
          <a:stretch>
            <a:fillRect/>
          </a:stretch>
        </p:blipFill>
        <p:spPr bwMode="auto">
          <a:xfrm>
            <a:off x="7938" y="4318000"/>
            <a:ext cx="2540000" cy="2540000"/>
          </a:xfrm>
          <a:prstGeom prst="rect">
            <a:avLst/>
          </a:prstGeom>
          <a:noFill/>
          <a:ln>
            <a:noFill/>
          </a:ln>
          <a:extLst>
            <a:ext uri="{909E8E84-426E-40dd-AFC4-6F175D3DCCD1}">
              <a14:hiddenFill xmlns:a14="http://schemas.microsoft.com/office/drawing/2010/main">
                <a:solidFill>
                  <a:srgbClr val="FFFFFF">
                    <a:alpha val="45000"/>
                  </a:srgbClr>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795" name="Text Box 3"/>
          <p:cNvSpPr txBox="1">
            <a:spLocks noChangeArrowheads="1"/>
          </p:cNvSpPr>
          <p:nvPr/>
        </p:nvSpPr>
        <p:spPr bwMode="auto">
          <a:xfrm>
            <a:off x="4868863" y="549275"/>
            <a:ext cx="3590925" cy="6101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spcAft>
                <a:spcPct val="25000"/>
              </a:spcAft>
              <a:defRPr/>
            </a:pPr>
            <a:r>
              <a:rPr lang="en-GB" i="0" u="sng" dirty="0">
                <a:cs typeface="Arial" charset="0"/>
              </a:rPr>
              <a:t/>
            </a:r>
            <a:br>
              <a:rPr lang="en-GB" i="0" u="sng" dirty="0">
                <a:cs typeface="Arial" charset="0"/>
              </a:rPr>
            </a:br>
            <a:endParaRPr lang="en-GB" i="0" u="sng" dirty="0">
              <a:cs typeface="Arial" charset="0"/>
            </a:endParaRPr>
          </a:p>
          <a:p>
            <a:pPr algn="l">
              <a:spcBef>
                <a:spcPct val="25000"/>
              </a:spcBef>
              <a:spcAft>
                <a:spcPct val="25000"/>
              </a:spcAft>
              <a:defRPr/>
            </a:pPr>
            <a:r>
              <a:rPr lang="en-GB" i="0" u="sng" dirty="0">
                <a:solidFill>
                  <a:schemeClr val="bg2"/>
                </a:solidFill>
                <a:cs typeface="Arial" charset="0"/>
              </a:rPr>
              <a:t>Substantial account</a:t>
            </a:r>
          </a:p>
          <a:p>
            <a:pPr algn="l">
              <a:spcBef>
                <a:spcPct val="25000"/>
              </a:spcBef>
              <a:spcAft>
                <a:spcPct val="25000"/>
              </a:spcAft>
              <a:defRPr/>
            </a:pPr>
            <a:r>
              <a:rPr lang="en-GB" i="0" dirty="0">
                <a:solidFill>
                  <a:schemeClr val="bg2"/>
                </a:solidFill>
                <a:cs typeface="Arial" charset="0"/>
              </a:rPr>
              <a:t>We have a shared intention that we J </a:t>
            </a:r>
            <a:r>
              <a:rPr lang="en-GB" i="0" dirty="0" smtClean="0">
                <a:solidFill>
                  <a:schemeClr val="bg2"/>
                </a:solidFill>
                <a:cs typeface="Arial" charset="0"/>
              </a:rPr>
              <a:t>if</a:t>
            </a:r>
            <a:endParaRPr lang="en-GB" i="0" dirty="0">
              <a:solidFill>
                <a:schemeClr val="bg2"/>
              </a:solidFill>
              <a:cs typeface="Arial" charset="0"/>
            </a:endParaRPr>
          </a:p>
          <a:p>
            <a:pPr algn="l">
              <a:spcBef>
                <a:spcPct val="25000"/>
              </a:spcBef>
              <a:spcAft>
                <a:spcPct val="25000"/>
              </a:spcAft>
              <a:defRPr/>
            </a:pPr>
            <a:r>
              <a:rPr lang="ja-JP" altLang="en-GB" i="0" dirty="0">
                <a:solidFill>
                  <a:schemeClr val="bg2"/>
                </a:solidFill>
                <a:latin typeface="Arial"/>
                <a:cs typeface="Arial" charset="0"/>
              </a:rPr>
              <a:t>“</a:t>
            </a:r>
            <a:r>
              <a:rPr lang="en-GB" i="0" dirty="0">
                <a:solidFill>
                  <a:schemeClr val="bg2"/>
                </a:solidFill>
                <a:cs typeface="Arial" charset="0"/>
              </a:rPr>
              <a:t>1. (a) I intend that we J and (b) you intend that we J</a:t>
            </a:r>
          </a:p>
          <a:p>
            <a:pPr algn="l">
              <a:spcBef>
                <a:spcPct val="25000"/>
              </a:spcBef>
              <a:spcAft>
                <a:spcPct val="25000"/>
              </a:spcAft>
              <a:defRPr/>
            </a:pPr>
            <a:r>
              <a:rPr lang="ja-JP" altLang="en-GB" i="0" dirty="0">
                <a:latin typeface="Arial"/>
                <a:cs typeface="Arial" charset="0"/>
              </a:rPr>
              <a:t>“</a:t>
            </a:r>
            <a:r>
              <a:rPr lang="en-GB" i="0" dirty="0">
                <a:cs typeface="Arial" charset="0"/>
              </a:rPr>
              <a:t>2. I intend that we J in accordance with and because of la, </a:t>
            </a:r>
            <a:r>
              <a:rPr lang="en-GB" i="0" dirty="0" err="1">
                <a:cs typeface="Arial" charset="0"/>
              </a:rPr>
              <a:t>lb</a:t>
            </a:r>
            <a:r>
              <a:rPr lang="en-GB" i="0" dirty="0">
                <a:cs typeface="Arial" charset="0"/>
              </a:rPr>
              <a:t>, and meshing </a:t>
            </a:r>
            <a:r>
              <a:rPr lang="en-GB" i="0" dirty="0" err="1">
                <a:cs typeface="Arial" charset="0"/>
              </a:rPr>
              <a:t>subplans</a:t>
            </a:r>
            <a:r>
              <a:rPr lang="en-GB" i="0" dirty="0">
                <a:cs typeface="Arial" charset="0"/>
              </a:rPr>
              <a:t> of la and </a:t>
            </a:r>
            <a:r>
              <a:rPr lang="en-GB" i="0" dirty="0" err="1">
                <a:cs typeface="Arial" charset="0"/>
              </a:rPr>
              <a:t>lb</a:t>
            </a:r>
            <a:r>
              <a:rPr lang="en-GB" i="0" dirty="0">
                <a:cs typeface="Arial" charset="0"/>
              </a:rPr>
              <a:t>; you intend [likewise] …</a:t>
            </a:r>
          </a:p>
          <a:p>
            <a:pPr algn="l">
              <a:spcBef>
                <a:spcPct val="25000"/>
              </a:spcBef>
              <a:defRPr/>
            </a:pPr>
            <a:r>
              <a:rPr lang="en-GB" i="0" dirty="0">
                <a:cs typeface="Arial" charset="0"/>
              </a:rPr>
              <a:t> </a:t>
            </a:r>
            <a:r>
              <a:rPr lang="ja-JP" altLang="en-GB" i="0" dirty="0">
                <a:latin typeface="Arial"/>
                <a:cs typeface="Arial" charset="0"/>
              </a:rPr>
              <a:t>“</a:t>
            </a:r>
            <a:r>
              <a:rPr lang="en-GB" i="0" dirty="0">
                <a:cs typeface="Arial" charset="0"/>
              </a:rPr>
              <a:t>3. 1 and 2 are common knowledge between us</a:t>
            </a:r>
            <a:r>
              <a:rPr lang="ja-JP" altLang="en-GB" i="0" dirty="0">
                <a:latin typeface="Arial"/>
                <a:cs typeface="Arial" charset="0"/>
              </a:rPr>
              <a:t>”</a:t>
            </a:r>
            <a:r>
              <a:rPr lang="en-GB" i="0" dirty="0">
                <a:cs typeface="Arial" charset="0"/>
              </a:rPr>
              <a:t> </a:t>
            </a:r>
          </a:p>
          <a:p>
            <a:pPr algn="r">
              <a:spcBef>
                <a:spcPct val="25000"/>
              </a:spcBef>
              <a:defRPr/>
            </a:pPr>
            <a:r>
              <a:rPr lang="en-GB" i="0" dirty="0">
                <a:cs typeface="Arial" charset="0"/>
              </a:rPr>
              <a:t>(Bratman 1993: View 4)</a:t>
            </a:r>
          </a:p>
        </p:txBody>
      </p:sp>
      <p:sp>
        <p:nvSpPr>
          <p:cNvPr id="289796" name="Text Box 4"/>
          <p:cNvSpPr txBox="1">
            <a:spLocks noChangeArrowheads="1"/>
          </p:cNvSpPr>
          <p:nvPr/>
        </p:nvSpPr>
        <p:spPr bwMode="auto">
          <a:xfrm>
            <a:off x="4284663" y="3387725"/>
            <a:ext cx="658812" cy="20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GB" sz="12900" i="0">
                <a:cs typeface="Arial" charset="0"/>
              </a:rPr>
              <a:t>{</a:t>
            </a:r>
          </a:p>
        </p:txBody>
      </p:sp>
      <p:sp>
        <p:nvSpPr>
          <p:cNvPr id="289797" name="Text Box 5"/>
          <p:cNvSpPr txBox="1">
            <a:spLocks noChangeArrowheads="1"/>
          </p:cNvSpPr>
          <p:nvPr/>
        </p:nvSpPr>
        <p:spPr bwMode="auto">
          <a:xfrm>
            <a:off x="922002" y="4292600"/>
            <a:ext cx="350871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r">
              <a:defRPr/>
            </a:pPr>
            <a:r>
              <a:rPr lang="en-GB" i="0">
                <a:cs typeface="Arial" charset="0"/>
              </a:rPr>
              <a:t>Intentions about intentions</a:t>
            </a:r>
          </a:p>
        </p:txBody>
      </p:sp>
      <p:sp>
        <p:nvSpPr>
          <p:cNvPr id="289798" name="Text Box 6"/>
          <p:cNvSpPr txBox="1">
            <a:spLocks noChangeArrowheads="1"/>
          </p:cNvSpPr>
          <p:nvPr/>
        </p:nvSpPr>
        <p:spPr bwMode="auto">
          <a:xfrm>
            <a:off x="4356100" y="5210175"/>
            <a:ext cx="452438" cy="1098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GB" sz="6600" b="1" i="0">
                <a:cs typeface="Arial" charset="0"/>
              </a:rPr>
              <a:t>{</a:t>
            </a:r>
          </a:p>
        </p:txBody>
      </p:sp>
      <p:sp>
        <p:nvSpPr>
          <p:cNvPr id="289799" name="Text Box 7"/>
          <p:cNvSpPr txBox="1">
            <a:spLocks noChangeArrowheads="1"/>
          </p:cNvSpPr>
          <p:nvPr/>
        </p:nvSpPr>
        <p:spPr bwMode="auto">
          <a:xfrm>
            <a:off x="0" y="5373688"/>
            <a:ext cx="4430713"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r">
              <a:defRPr/>
            </a:pPr>
            <a:r>
              <a:rPr lang="en-GB" i="0" dirty="0">
                <a:effectLst>
                  <a:glow rad="101600">
                    <a:schemeClr val="tx1">
                      <a:alpha val="75000"/>
                    </a:schemeClr>
                  </a:glow>
                </a:effectLst>
                <a:cs typeface="Arial" charset="0"/>
              </a:rPr>
              <a:t>Knowledge of others</a:t>
            </a:r>
            <a:r>
              <a:rPr lang="ja-JP" altLang="en-GB" i="0" dirty="0">
                <a:effectLst>
                  <a:glow rad="101600">
                    <a:schemeClr val="tx1">
                      <a:alpha val="75000"/>
                    </a:schemeClr>
                  </a:glow>
                </a:effectLst>
                <a:latin typeface="Arial"/>
                <a:cs typeface="Arial" charset="0"/>
              </a:rPr>
              <a:t>’</a:t>
            </a:r>
            <a:r>
              <a:rPr lang="en-GB" i="0" dirty="0">
                <a:effectLst>
                  <a:glow rad="101600">
                    <a:schemeClr val="tx1">
                      <a:alpha val="75000"/>
                    </a:schemeClr>
                  </a:glow>
                </a:effectLst>
                <a:cs typeface="Arial" charset="0"/>
              </a:rPr>
              <a:t> knowledge of intentions about intentions</a:t>
            </a:r>
          </a:p>
        </p:txBody>
      </p:sp>
      <p:sp>
        <p:nvSpPr>
          <p:cNvPr id="289800" name="Text Box 8"/>
          <p:cNvSpPr txBox="1">
            <a:spLocks noChangeArrowheads="1"/>
          </p:cNvSpPr>
          <p:nvPr/>
        </p:nvSpPr>
        <p:spPr bwMode="auto">
          <a:xfrm>
            <a:off x="765175" y="549275"/>
            <a:ext cx="3590925"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defRPr/>
            </a:pPr>
            <a:r>
              <a:rPr lang="en-GB" b="1" i="0">
                <a:solidFill>
                  <a:schemeClr val="bg2"/>
                </a:solidFill>
                <a:cs typeface="Arial" charset="0"/>
              </a:rPr>
              <a:t>What is shared intention?</a:t>
            </a:r>
          </a:p>
          <a:p>
            <a:pPr algn="l">
              <a:spcBef>
                <a:spcPct val="25000"/>
              </a:spcBef>
              <a:defRPr/>
            </a:pPr>
            <a:endParaRPr lang="en-GB" i="0">
              <a:solidFill>
                <a:schemeClr val="bg2"/>
              </a:solidFill>
              <a:cs typeface="Arial" charset="0"/>
            </a:endParaRPr>
          </a:p>
          <a:p>
            <a:pPr algn="l">
              <a:spcBef>
                <a:spcPct val="25000"/>
              </a:spcBef>
              <a:defRPr/>
            </a:pPr>
            <a:r>
              <a:rPr lang="en-GB" i="0" u="sng">
                <a:solidFill>
                  <a:schemeClr val="bg2"/>
                </a:solidFill>
                <a:cs typeface="Arial" charset="0"/>
              </a:rPr>
              <a:t>Functional characterisation</a:t>
            </a:r>
          </a:p>
          <a:p>
            <a:pPr algn="l">
              <a:spcBef>
                <a:spcPct val="25000"/>
              </a:spcBef>
              <a:defRPr/>
            </a:pPr>
            <a:r>
              <a:rPr lang="en-GB" i="0">
                <a:solidFill>
                  <a:schemeClr val="bg2"/>
                </a:solidFill>
                <a:cs typeface="Arial" charset="0"/>
              </a:rPr>
              <a:t>shared intention serves to (a) coordinate activities, (b) coordinate planning and (c) structure bargaining</a:t>
            </a:r>
          </a:p>
          <a:p>
            <a:pPr algn="l">
              <a:spcBef>
                <a:spcPct val="25000"/>
              </a:spcBef>
              <a:defRPr/>
            </a:pPr>
            <a:endParaRPr lang="en-GB" i="0">
              <a:solidFill>
                <a:schemeClr val="bg2"/>
              </a:solidFill>
              <a:cs typeface="Arial" charset="0"/>
            </a:endParaRPr>
          </a:p>
        </p:txBody>
      </p:sp>
    </p:spTree>
    <p:extLst>
      <p:ext uri="{BB962C8B-B14F-4D97-AF65-F5344CB8AC3E}">
        <p14:creationId xmlns:p14="http://schemas.microsoft.com/office/powerpoint/2010/main" val="15170872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bwMode="auto">
          <a:xfrm>
            <a:off x="6036820" y="2264543"/>
            <a:ext cx="360040" cy="432048"/>
          </a:xfrm>
          <a:prstGeom prst="roundRect">
            <a:avLst/>
          </a:prstGeom>
          <a:solidFill>
            <a:srgbClr val="FF0000"/>
          </a:solidFill>
          <a:ln w="9525" cap="flat" cmpd="sng" algn="ctr">
            <a:solidFill>
              <a:srgbClr val="FF008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pic>
        <p:nvPicPr>
          <p:cNvPr id="26625" name="Picture 8" descr="Bratman 2small.jpg"/>
          <p:cNvPicPr>
            <a:picLocks noChangeAspect="1"/>
          </p:cNvPicPr>
          <p:nvPr/>
        </p:nvPicPr>
        <p:blipFill>
          <a:blip r:embed="rId2">
            <a:alphaModFix amt="45000"/>
            <a:extLst>
              <a:ext uri="{28A0092B-C50C-407E-A947-70E740481C1C}">
                <a14:useLocalDpi xmlns:a14="http://schemas.microsoft.com/office/drawing/2010/main" val="0"/>
              </a:ext>
            </a:extLst>
          </a:blip>
          <a:srcRect/>
          <a:stretch>
            <a:fillRect/>
          </a:stretch>
        </p:blipFill>
        <p:spPr bwMode="auto">
          <a:xfrm>
            <a:off x="7938" y="4318000"/>
            <a:ext cx="2540000" cy="2540000"/>
          </a:xfrm>
          <a:prstGeom prst="rect">
            <a:avLst/>
          </a:prstGeom>
          <a:noFill/>
          <a:ln>
            <a:noFill/>
          </a:ln>
          <a:extLst>
            <a:ext uri="{909E8E84-426E-40dd-AFC4-6F175D3DCCD1}">
              <a14:hiddenFill xmlns:a14="http://schemas.microsoft.com/office/drawing/2010/main">
                <a:solidFill>
                  <a:srgbClr val="FFFFFF">
                    <a:alpha val="45000"/>
                  </a:srgbClr>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9795" name="Text Box 3"/>
          <p:cNvSpPr txBox="1">
            <a:spLocks noChangeArrowheads="1"/>
          </p:cNvSpPr>
          <p:nvPr/>
        </p:nvSpPr>
        <p:spPr bwMode="auto">
          <a:xfrm>
            <a:off x="4868863" y="549275"/>
            <a:ext cx="3590925" cy="6101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spcAft>
                <a:spcPct val="25000"/>
              </a:spcAft>
              <a:defRPr/>
            </a:pPr>
            <a:r>
              <a:rPr lang="en-GB" i="0" u="sng" dirty="0">
                <a:cs typeface="Arial" charset="0"/>
              </a:rPr>
              <a:t/>
            </a:r>
            <a:br>
              <a:rPr lang="en-GB" i="0" u="sng" dirty="0">
                <a:cs typeface="Arial" charset="0"/>
              </a:rPr>
            </a:br>
            <a:endParaRPr lang="en-GB" i="0" u="sng" dirty="0">
              <a:cs typeface="Arial" charset="0"/>
            </a:endParaRPr>
          </a:p>
          <a:p>
            <a:pPr algn="l">
              <a:spcBef>
                <a:spcPct val="25000"/>
              </a:spcBef>
              <a:spcAft>
                <a:spcPct val="25000"/>
              </a:spcAft>
              <a:defRPr/>
            </a:pPr>
            <a:r>
              <a:rPr lang="en-GB" i="0" u="sng" dirty="0">
                <a:solidFill>
                  <a:schemeClr val="bg2"/>
                </a:solidFill>
                <a:cs typeface="Arial" charset="0"/>
              </a:rPr>
              <a:t>Substantial account</a:t>
            </a:r>
          </a:p>
          <a:p>
            <a:pPr algn="l">
              <a:spcBef>
                <a:spcPct val="25000"/>
              </a:spcBef>
              <a:spcAft>
                <a:spcPct val="25000"/>
              </a:spcAft>
              <a:defRPr/>
            </a:pPr>
            <a:r>
              <a:rPr lang="en-GB" i="0" dirty="0">
                <a:solidFill>
                  <a:schemeClr val="bg2"/>
                </a:solidFill>
                <a:cs typeface="Arial" charset="0"/>
              </a:rPr>
              <a:t>We have a shared intention that we J </a:t>
            </a:r>
            <a:r>
              <a:rPr lang="en-GB" i="0" dirty="0" smtClean="0">
                <a:solidFill>
                  <a:schemeClr val="accent3"/>
                </a:solidFill>
                <a:effectLst>
                  <a:glow rad="101600">
                    <a:schemeClr val="tx2">
                      <a:alpha val="75000"/>
                    </a:schemeClr>
                  </a:glow>
                </a:effectLst>
                <a:cs typeface="Arial" charset="0"/>
              </a:rPr>
              <a:t>if</a:t>
            </a:r>
            <a:endParaRPr lang="en-GB" i="0" dirty="0">
              <a:solidFill>
                <a:schemeClr val="accent3"/>
              </a:solidFill>
              <a:effectLst>
                <a:glow rad="101600">
                  <a:schemeClr val="tx2">
                    <a:alpha val="75000"/>
                  </a:schemeClr>
                </a:glow>
              </a:effectLst>
              <a:cs typeface="Arial" charset="0"/>
            </a:endParaRPr>
          </a:p>
          <a:p>
            <a:pPr algn="l">
              <a:spcBef>
                <a:spcPct val="25000"/>
              </a:spcBef>
              <a:spcAft>
                <a:spcPct val="25000"/>
              </a:spcAft>
              <a:defRPr/>
            </a:pPr>
            <a:r>
              <a:rPr lang="ja-JP" altLang="en-GB" i="0" dirty="0">
                <a:solidFill>
                  <a:schemeClr val="bg2"/>
                </a:solidFill>
                <a:latin typeface="Arial"/>
                <a:cs typeface="Arial" charset="0"/>
              </a:rPr>
              <a:t>“</a:t>
            </a:r>
            <a:r>
              <a:rPr lang="en-GB" i="0" dirty="0">
                <a:solidFill>
                  <a:schemeClr val="bg2"/>
                </a:solidFill>
                <a:cs typeface="Arial" charset="0"/>
              </a:rPr>
              <a:t>1. (a) I intend that we J and (b) you intend that we J</a:t>
            </a:r>
          </a:p>
          <a:p>
            <a:pPr algn="l">
              <a:spcBef>
                <a:spcPct val="25000"/>
              </a:spcBef>
              <a:spcAft>
                <a:spcPct val="25000"/>
              </a:spcAft>
              <a:defRPr/>
            </a:pPr>
            <a:r>
              <a:rPr lang="ja-JP" altLang="en-GB" i="0" dirty="0">
                <a:latin typeface="Arial"/>
                <a:cs typeface="Arial" charset="0"/>
              </a:rPr>
              <a:t>“</a:t>
            </a:r>
            <a:r>
              <a:rPr lang="en-GB" i="0" dirty="0">
                <a:cs typeface="Arial" charset="0"/>
              </a:rPr>
              <a:t>2. I intend that we J in accordance with and because of la, </a:t>
            </a:r>
            <a:r>
              <a:rPr lang="en-GB" i="0" dirty="0" err="1">
                <a:cs typeface="Arial" charset="0"/>
              </a:rPr>
              <a:t>lb</a:t>
            </a:r>
            <a:r>
              <a:rPr lang="en-GB" i="0" dirty="0">
                <a:cs typeface="Arial" charset="0"/>
              </a:rPr>
              <a:t>, and meshing </a:t>
            </a:r>
            <a:r>
              <a:rPr lang="en-GB" i="0" dirty="0" err="1">
                <a:cs typeface="Arial" charset="0"/>
              </a:rPr>
              <a:t>subplans</a:t>
            </a:r>
            <a:r>
              <a:rPr lang="en-GB" i="0" dirty="0">
                <a:cs typeface="Arial" charset="0"/>
              </a:rPr>
              <a:t> of la and </a:t>
            </a:r>
            <a:r>
              <a:rPr lang="en-GB" i="0" dirty="0" err="1">
                <a:cs typeface="Arial" charset="0"/>
              </a:rPr>
              <a:t>lb</a:t>
            </a:r>
            <a:r>
              <a:rPr lang="en-GB" i="0" dirty="0">
                <a:cs typeface="Arial" charset="0"/>
              </a:rPr>
              <a:t>; you intend [likewise] …</a:t>
            </a:r>
          </a:p>
          <a:p>
            <a:pPr algn="l">
              <a:spcBef>
                <a:spcPct val="25000"/>
              </a:spcBef>
              <a:defRPr/>
            </a:pPr>
            <a:r>
              <a:rPr lang="en-GB" i="0" dirty="0">
                <a:cs typeface="Arial" charset="0"/>
              </a:rPr>
              <a:t> </a:t>
            </a:r>
            <a:r>
              <a:rPr lang="ja-JP" altLang="en-GB" i="0" dirty="0">
                <a:latin typeface="Arial"/>
                <a:cs typeface="Arial" charset="0"/>
              </a:rPr>
              <a:t>“</a:t>
            </a:r>
            <a:r>
              <a:rPr lang="en-GB" i="0" dirty="0">
                <a:cs typeface="Arial" charset="0"/>
              </a:rPr>
              <a:t>3. 1 and 2 are common knowledge between us</a:t>
            </a:r>
            <a:r>
              <a:rPr lang="ja-JP" altLang="en-GB" i="0" dirty="0">
                <a:latin typeface="Arial"/>
                <a:cs typeface="Arial" charset="0"/>
              </a:rPr>
              <a:t>”</a:t>
            </a:r>
            <a:r>
              <a:rPr lang="en-GB" i="0" dirty="0">
                <a:cs typeface="Arial" charset="0"/>
              </a:rPr>
              <a:t> </a:t>
            </a:r>
          </a:p>
          <a:p>
            <a:pPr algn="r">
              <a:spcBef>
                <a:spcPct val="25000"/>
              </a:spcBef>
              <a:defRPr/>
            </a:pPr>
            <a:r>
              <a:rPr lang="en-GB" i="0" dirty="0">
                <a:cs typeface="Arial" charset="0"/>
              </a:rPr>
              <a:t>(Bratman 1993: View 4)</a:t>
            </a:r>
          </a:p>
        </p:txBody>
      </p:sp>
      <p:sp>
        <p:nvSpPr>
          <p:cNvPr id="289796" name="Text Box 4"/>
          <p:cNvSpPr txBox="1">
            <a:spLocks noChangeArrowheads="1"/>
          </p:cNvSpPr>
          <p:nvPr/>
        </p:nvSpPr>
        <p:spPr bwMode="auto">
          <a:xfrm>
            <a:off x="4284663" y="3387725"/>
            <a:ext cx="658812" cy="2057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GB" sz="12900" i="0">
                <a:cs typeface="Arial" charset="0"/>
              </a:rPr>
              <a:t>{</a:t>
            </a:r>
          </a:p>
        </p:txBody>
      </p:sp>
      <p:sp>
        <p:nvSpPr>
          <p:cNvPr id="289797" name="Text Box 5"/>
          <p:cNvSpPr txBox="1">
            <a:spLocks noChangeArrowheads="1"/>
          </p:cNvSpPr>
          <p:nvPr/>
        </p:nvSpPr>
        <p:spPr bwMode="auto">
          <a:xfrm>
            <a:off x="922002" y="4292600"/>
            <a:ext cx="3508711"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r">
              <a:defRPr/>
            </a:pPr>
            <a:r>
              <a:rPr lang="en-GB" i="0">
                <a:cs typeface="Arial" charset="0"/>
              </a:rPr>
              <a:t>Intentions about intentions</a:t>
            </a:r>
          </a:p>
        </p:txBody>
      </p:sp>
      <p:sp>
        <p:nvSpPr>
          <p:cNvPr id="289798" name="Text Box 6"/>
          <p:cNvSpPr txBox="1">
            <a:spLocks noChangeArrowheads="1"/>
          </p:cNvSpPr>
          <p:nvPr/>
        </p:nvSpPr>
        <p:spPr bwMode="auto">
          <a:xfrm>
            <a:off x="4356100" y="5210175"/>
            <a:ext cx="452438" cy="1098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defRPr/>
            </a:pPr>
            <a:r>
              <a:rPr lang="en-GB" sz="6600" b="1" i="0">
                <a:cs typeface="Arial" charset="0"/>
              </a:rPr>
              <a:t>{</a:t>
            </a:r>
          </a:p>
        </p:txBody>
      </p:sp>
      <p:sp>
        <p:nvSpPr>
          <p:cNvPr id="289799" name="Text Box 7"/>
          <p:cNvSpPr txBox="1">
            <a:spLocks noChangeArrowheads="1"/>
          </p:cNvSpPr>
          <p:nvPr/>
        </p:nvSpPr>
        <p:spPr bwMode="auto">
          <a:xfrm>
            <a:off x="0" y="5373688"/>
            <a:ext cx="4430713"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r">
              <a:defRPr/>
            </a:pPr>
            <a:r>
              <a:rPr lang="en-GB" i="0" dirty="0">
                <a:effectLst>
                  <a:glow rad="101600">
                    <a:schemeClr val="tx1">
                      <a:alpha val="75000"/>
                    </a:schemeClr>
                  </a:glow>
                </a:effectLst>
                <a:cs typeface="Arial" charset="0"/>
              </a:rPr>
              <a:t>Knowledge of others</a:t>
            </a:r>
            <a:r>
              <a:rPr lang="ja-JP" altLang="en-GB" i="0" dirty="0">
                <a:effectLst>
                  <a:glow rad="101600">
                    <a:schemeClr val="tx1">
                      <a:alpha val="75000"/>
                    </a:schemeClr>
                  </a:glow>
                </a:effectLst>
                <a:latin typeface="Arial"/>
                <a:cs typeface="Arial" charset="0"/>
              </a:rPr>
              <a:t>’</a:t>
            </a:r>
            <a:r>
              <a:rPr lang="en-GB" i="0" dirty="0">
                <a:effectLst>
                  <a:glow rad="101600">
                    <a:schemeClr val="tx1">
                      <a:alpha val="75000"/>
                    </a:schemeClr>
                  </a:glow>
                </a:effectLst>
                <a:cs typeface="Arial" charset="0"/>
              </a:rPr>
              <a:t> knowledge of intentions about intentions</a:t>
            </a:r>
          </a:p>
        </p:txBody>
      </p:sp>
      <p:sp>
        <p:nvSpPr>
          <p:cNvPr id="289800" name="Text Box 8"/>
          <p:cNvSpPr txBox="1">
            <a:spLocks noChangeArrowheads="1"/>
          </p:cNvSpPr>
          <p:nvPr/>
        </p:nvSpPr>
        <p:spPr bwMode="auto">
          <a:xfrm>
            <a:off x="765175" y="549275"/>
            <a:ext cx="3590925"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defRPr/>
            </a:pPr>
            <a:r>
              <a:rPr lang="en-GB" b="1" i="0">
                <a:solidFill>
                  <a:schemeClr val="bg2"/>
                </a:solidFill>
                <a:cs typeface="Arial" charset="0"/>
              </a:rPr>
              <a:t>What is shared intention?</a:t>
            </a:r>
          </a:p>
          <a:p>
            <a:pPr algn="l">
              <a:spcBef>
                <a:spcPct val="25000"/>
              </a:spcBef>
              <a:defRPr/>
            </a:pPr>
            <a:endParaRPr lang="en-GB" i="0">
              <a:solidFill>
                <a:schemeClr val="bg2"/>
              </a:solidFill>
              <a:cs typeface="Arial" charset="0"/>
            </a:endParaRPr>
          </a:p>
          <a:p>
            <a:pPr algn="l">
              <a:spcBef>
                <a:spcPct val="25000"/>
              </a:spcBef>
              <a:defRPr/>
            </a:pPr>
            <a:r>
              <a:rPr lang="en-GB" i="0" u="sng">
                <a:solidFill>
                  <a:schemeClr val="bg2"/>
                </a:solidFill>
                <a:cs typeface="Arial" charset="0"/>
              </a:rPr>
              <a:t>Functional characterisation</a:t>
            </a:r>
          </a:p>
          <a:p>
            <a:pPr algn="l">
              <a:spcBef>
                <a:spcPct val="25000"/>
              </a:spcBef>
              <a:defRPr/>
            </a:pPr>
            <a:r>
              <a:rPr lang="en-GB" i="0">
                <a:solidFill>
                  <a:schemeClr val="bg2"/>
                </a:solidFill>
                <a:cs typeface="Arial" charset="0"/>
              </a:rPr>
              <a:t>shared intention serves to (a) coordinate activities, (b) coordinate planning and (c) structure bargaining</a:t>
            </a:r>
          </a:p>
          <a:p>
            <a:pPr algn="l">
              <a:spcBef>
                <a:spcPct val="25000"/>
              </a:spcBef>
              <a:defRPr/>
            </a:pPr>
            <a:endParaRPr lang="en-GB" i="0">
              <a:solidFill>
                <a:schemeClr val="bg2"/>
              </a:solidFill>
              <a:cs typeface="Arial" charset="0"/>
            </a:endParaRPr>
          </a:p>
        </p:txBody>
      </p:sp>
    </p:spTree>
    <p:extLst>
      <p:ext uri="{BB962C8B-B14F-4D97-AF65-F5344CB8AC3E}">
        <p14:creationId xmlns:p14="http://schemas.microsoft.com/office/powerpoint/2010/main" val="418396061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Rectangle 2"/>
          <p:cNvSpPr>
            <a:spLocks noChangeArrowheads="1"/>
          </p:cNvSpPr>
          <p:nvPr/>
        </p:nvSpPr>
        <p:spPr bwMode="auto">
          <a:xfrm rot="21540000">
            <a:off x="754063" y="2498388"/>
            <a:ext cx="2592387" cy="430887"/>
          </a:xfrm>
          <a:prstGeom prst="rect">
            <a:avLst/>
          </a:prstGeom>
          <a:solidFill>
            <a:srgbClr val="996600"/>
          </a:solidFill>
          <a:ln>
            <a:noFill/>
          </a:ln>
          <a:effectLst/>
          <a:extLst>
            <a:ext uri="{91240B29-F687-4f45-9708-019B960494DF}">
              <a14:hiddenLine xmlns:a14="http://schemas.microsoft.com/office/drawing/2010/main" w="9525">
                <a:solidFill>
                  <a:srgbClr val="FF99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defRPr/>
            </a:pPr>
            <a:endParaRPr lang="en-US" i="0">
              <a:cs typeface="Arial" charset="0"/>
            </a:endParaRPr>
          </a:p>
        </p:txBody>
      </p:sp>
      <p:sp>
        <p:nvSpPr>
          <p:cNvPr id="291844" name="Text Box 4"/>
          <p:cNvSpPr txBox="1">
            <a:spLocks noChangeArrowheads="1"/>
          </p:cNvSpPr>
          <p:nvPr/>
        </p:nvSpPr>
        <p:spPr bwMode="auto">
          <a:xfrm>
            <a:off x="765175" y="549275"/>
            <a:ext cx="3590925" cy="2716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defRPr/>
            </a:pPr>
            <a:r>
              <a:rPr lang="en-GB" b="1" i="0" dirty="0">
                <a:cs typeface="Arial" charset="0"/>
              </a:rPr>
              <a:t>What is shared intention?</a:t>
            </a:r>
          </a:p>
          <a:p>
            <a:pPr algn="l">
              <a:spcBef>
                <a:spcPct val="25000"/>
              </a:spcBef>
              <a:defRPr/>
            </a:pPr>
            <a:endParaRPr lang="en-GB" i="0" dirty="0">
              <a:cs typeface="Arial" charset="0"/>
            </a:endParaRPr>
          </a:p>
          <a:p>
            <a:pPr algn="l">
              <a:spcBef>
                <a:spcPct val="25000"/>
              </a:spcBef>
              <a:defRPr/>
            </a:pPr>
            <a:r>
              <a:rPr lang="en-GB" i="0" u="sng" dirty="0">
                <a:cs typeface="Arial" charset="0"/>
              </a:rPr>
              <a:t>Functional characterisation</a:t>
            </a:r>
          </a:p>
          <a:p>
            <a:pPr algn="l">
              <a:spcBef>
                <a:spcPct val="25000"/>
              </a:spcBef>
              <a:defRPr/>
            </a:pPr>
            <a:r>
              <a:rPr lang="en-GB" i="0" dirty="0">
                <a:cs typeface="Arial" charset="0"/>
              </a:rPr>
              <a:t>shared intention serves to (a) coordinate activities, (b) </a:t>
            </a:r>
            <a:r>
              <a:rPr lang="en-GB" i="0" dirty="0">
                <a:effectLst>
                  <a:glow rad="101600">
                    <a:schemeClr val="tx2">
                      <a:alpha val="75000"/>
                    </a:schemeClr>
                  </a:glow>
                </a:effectLst>
                <a:cs typeface="Arial" charset="0"/>
              </a:rPr>
              <a:t>coordinate planning</a:t>
            </a:r>
            <a:r>
              <a:rPr lang="en-GB" i="0" dirty="0">
                <a:cs typeface="Arial" charset="0"/>
              </a:rPr>
              <a:t> and (c) structure bargaining</a:t>
            </a:r>
          </a:p>
        </p:txBody>
      </p:sp>
      <p:sp>
        <p:nvSpPr>
          <p:cNvPr id="291845" name="Text Box 5"/>
          <p:cNvSpPr txBox="1">
            <a:spLocks noChangeArrowheads="1"/>
          </p:cNvSpPr>
          <p:nvPr/>
        </p:nvSpPr>
        <p:spPr bwMode="auto">
          <a:xfrm>
            <a:off x="4868863" y="549275"/>
            <a:ext cx="3590925" cy="6101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spcAft>
                <a:spcPct val="25000"/>
              </a:spcAft>
              <a:defRPr/>
            </a:pPr>
            <a:r>
              <a:rPr lang="en-GB" i="0" u="sng" dirty="0">
                <a:solidFill>
                  <a:schemeClr val="bg2"/>
                </a:solidFill>
                <a:cs typeface="Arial" charset="0"/>
              </a:rPr>
              <a:t/>
            </a:r>
            <a:br>
              <a:rPr lang="en-GB" i="0" u="sng" dirty="0">
                <a:solidFill>
                  <a:schemeClr val="bg2"/>
                </a:solidFill>
                <a:cs typeface="Arial" charset="0"/>
              </a:rPr>
            </a:br>
            <a:endParaRPr lang="en-GB" i="0" u="sng" dirty="0">
              <a:solidFill>
                <a:schemeClr val="bg2"/>
              </a:solidFill>
              <a:cs typeface="Arial" charset="0"/>
            </a:endParaRPr>
          </a:p>
          <a:p>
            <a:pPr algn="l">
              <a:spcBef>
                <a:spcPct val="25000"/>
              </a:spcBef>
              <a:spcAft>
                <a:spcPct val="25000"/>
              </a:spcAft>
              <a:defRPr/>
            </a:pPr>
            <a:r>
              <a:rPr lang="en-GB" i="0" u="sng" dirty="0">
                <a:solidFill>
                  <a:schemeClr val="bg2"/>
                </a:solidFill>
                <a:cs typeface="Arial" charset="0"/>
              </a:rPr>
              <a:t>Substantial account</a:t>
            </a:r>
          </a:p>
          <a:p>
            <a:pPr algn="l">
              <a:spcBef>
                <a:spcPct val="25000"/>
              </a:spcBef>
              <a:spcAft>
                <a:spcPct val="25000"/>
              </a:spcAft>
              <a:defRPr/>
            </a:pPr>
            <a:r>
              <a:rPr lang="en-GB" i="0" dirty="0">
                <a:solidFill>
                  <a:schemeClr val="bg2"/>
                </a:solidFill>
                <a:cs typeface="Arial" charset="0"/>
              </a:rPr>
              <a:t>We have a shared intention that we J </a:t>
            </a:r>
            <a:r>
              <a:rPr lang="en-GB" i="0" dirty="0" smtClean="0">
                <a:solidFill>
                  <a:schemeClr val="bg2"/>
                </a:solidFill>
                <a:cs typeface="Arial" charset="0"/>
              </a:rPr>
              <a:t>if</a:t>
            </a:r>
            <a:endParaRPr lang="en-GB" i="0" dirty="0">
              <a:solidFill>
                <a:schemeClr val="bg2"/>
              </a:solidFill>
              <a:cs typeface="Arial" charset="0"/>
            </a:endParaRPr>
          </a:p>
          <a:p>
            <a:pPr algn="l">
              <a:spcBef>
                <a:spcPct val="25000"/>
              </a:spcBef>
              <a:spcAft>
                <a:spcPct val="25000"/>
              </a:spcAft>
              <a:defRPr/>
            </a:pPr>
            <a:r>
              <a:rPr lang="ja-JP" altLang="en-GB" i="0" dirty="0">
                <a:solidFill>
                  <a:schemeClr val="bg2"/>
                </a:solidFill>
                <a:latin typeface="Arial"/>
                <a:cs typeface="Arial" charset="0"/>
              </a:rPr>
              <a:t>“</a:t>
            </a:r>
            <a:r>
              <a:rPr lang="en-GB" i="0" dirty="0">
                <a:solidFill>
                  <a:schemeClr val="bg2"/>
                </a:solidFill>
                <a:cs typeface="Arial" charset="0"/>
              </a:rPr>
              <a:t>1. (a) I intend that we J and (b) you intend that we J</a:t>
            </a:r>
          </a:p>
          <a:p>
            <a:pPr algn="l">
              <a:spcBef>
                <a:spcPct val="25000"/>
              </a:spcBef>
              <a:spcAft>
                <a:spcPct val="25000"/>
              </a:spcAft>
              <a:defRPr/>
            </a:pPr>
            <a:r>
              <a:rPr lang="ja-JP" altLang="en-GB" i="0" dirty="0">
                <a:solidFill>
                  <a:schemeClr val="bg2"/>
                </a:solidFill>
                <a:latin typeface="Arial"/>
                <a:cs typeface="Arial" charset="0"/>
              </a:rPr>
              <a:t>“</a:t>
            </a:r>
            <a:r>
              <a:rPr lang="en-GB" i="0" dirty="0">
                <a:solidFill>
                  <a:schemeClr val="bg2"/>
                </a:solidFill>
                <a:cs typeface="Arial" charset="0"/>
              </a:rPr>
              <a:t>2. I intend that we J in accordance with and because of la, </a:t>
            </a:r>
            <a:r>
              <a:rPr lang="en-GB" i="0" dirty="0" err="1">
                <a:solidFill>
                  <a:schemeClr val="bg2"/>
                </a:solidFill>
                <a:cs typeface="Arial" charset="0"/>
              </a:rPr>
              <a:t>lb</a:t>
            </a:r>
            <a:r>
              <a:rPr lang="en-GB" i="0" dirty="0">
                <a:solidFill>
                  <a:schemeClr val="bg2"/>
                </a:solidFill>
                <a:cs typeface="Arial" charset="0"/>
              </a:rPr>
              <a:t>, and meshing </a:t>
            </a:r>
            <a:r>
              <a:rPr lang="en-GB" i="0" dirty="0" err="1">
                <a:solidFill>
                  <a:schemeClr val="bg2"/>
                </a:solidFill>
                <a:cs typeface="Arial" charset="0"/>
              </a:rPr>
              <a:t>subplans</a:t>
            </a:r>
            <a:r>
              <a:rPr lang="en-GB" i="0" dirty="0">
                <a:solidFill>
                  <a:schemeClr val="bg2"/>
                </a:solidFill>
                <a:cs typeface="Arial" charset="0"/>
              </a:rPr>
              <a:t> of la and </a:t>
            </a:r>
            <a:r>
              <a:rPr lang="en-GB" i="0" dirty="0" err="1">
                <a:solidFill>
                  <a:schemeClr val="bg2"/>
                </a:solidFill>
                <a:cs typeface="Arial" charset="0"/>
              </a:rPr>
              <a:t>lb</a:t>
            </a:r>
            <a:r>
              <a:rPr lang="en-GB" i="0" dirty="0">
                <a:solidFill>
                  <a:schemeClr val="bg2"/>
                </a:solidFill>
                <a:cs typeface="Arial" charset="0"/>
              </a:rPr>
              <a:t>; you intend [likewise] …</a:t>
            </a:r>
          </a:p>
          <a:p>
            <a:pPr algn="l">
              <a:spcBef>
                <a:spcPct val="25000"/>
              </a:spcBef>
              <a:defRPr/>
            </a:pPr>
            <a:r>
              <a:rPr lang="en-GB" i="0" dirty="0">
                <a:solidFill>
                  <a:schemeClr val="bg2"/>
                </a:solidFill>
                <a:cs typeface="Arial" charset="0"/>
              </a:rPr>
              <a:t> </a:t>
            </a:r>
            <a:r>
              <a:rPr lang="ja-JP" altLang="en-GB" i="0" dirty="0">
                <a:solidFill>
                  <a:schemeClr val="bg2"/>
                </a:solidFill>
                <a:latin typeface="Arial"/>
                <a:cs typeface="Arial" charset="0"/>
              </a:rPr>
              <a:t>“</a:t>
            </a:r>
            <a:r>
              <a:rPr lang="en-GB" i="0" dirty="0">
                <a:solidFill>
                  <a:schemeClr val="bg2"/>
                </a:solidFill>
                <a:cs typeface="Arial" charset="0"/>
              </a:rPr>
              <a:t>3. 1 and 2 are common knowledge between us</a:t>
            </a:r>
            <a:r>
              <a:rPr lang="ja-JP" altLang="en-GB" i="0" dirty="0">
                <a:solidFill>
                  <a:schemeClr val="bg2"/>
                </a:solidFill>
                <a:latin typeface="Arial"/>
                <a:cs typeface="Arial" charset="0"/>
              </a:rPr>
              <a:t>”</a:t>
            </a:r>
            <a:r>
              <a:rPr lang="en-GB" i="0" dirty="0">
                <a:solidFill>
                  <a:schemeClr val="bg2"/>
                </a:solidFill>
                <a:cs typeface="Arial" charset="0"/>
              </a:rPr>
              <a:t> </a:t>
            </a:r>
          </a:p>
          <a:p>
            <a:pPr algn="r">
              <a:spcBef>
                <a:spcPct val="25000"/>
              </a:spcBef>
              <a:defRPr/>
            </a:pPr>
            <a:r>
              <a:rPr lang="en-GB" i="0" dirty="0">
                <a:solidFill>
                  <a:schemeClr val="bg2"/>
                </a:solidFill>
                <a:cs typeface="Arial" charset="0"/>
              </a:rPr>
              <a:t>(Bratman 1993: View 4)</a:t>
            </a:r>
          </a:p>
        </p:txBody>
      </p:sp>
      <p:pic>
        <p:nvPicPr>
          <p:cNvPr id="27652" name="Picture 6" descr="Bratman 2small.jpg"/>
          <p:cNvPicPr>
            <a:picLocks noChangeAspect="1"/>
          </p:cNvPicPr>
          <p:nvPr/>
        </p:nvPicPr>
        <p:blipFill>
          <a:blip r:embed="rId2">
            <a:alphaModFix amt="34000"/>
            <a:extLst>
              <a:ext uri="{28A0092B-C50C-407E-A947-70E740481C1C}">
                <a14:useLocalDpi xmlns:a14="http://schemas.microsoft.com/office/drawing/2010/main" val="0"/>
              </a:ext>
            </a:extLst>
          </a:blip>
          <a:srcRect/>
          <a:stretch>
            <a:fillRect/>
          </a:stretch>
        </p:blipFill>
        <p:spPr bwMode="auto">
          <a:xfrm>
            <a:off x="7938" y="4318000"/>
            <a:ext cx="2540000" cy="2540000"/>
          </a:xfrm>
          <a:prstGeom prst="rect">
            <a:avLst/>
          </a:prstGeom>
          <a:noFill/>
          <a:ln>
            <a:noFill/>
          </a:ln>
          <a:extLst>
            <a:ext uri="{909E8E84-426E-40dd-AFC4-6F175D3DCCD1}">
              <a14:hiddenFill xmlns:a14="http://schemas.microsoft.com/office/drawing/2010/main">
                <a:solidFill>
                  <a:srgbClr val="FFFFFF">
                    <a:alpha val="45000"/>
                  </a:srgbClr>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1218687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Rectangle 2"/>
          <p:cNvSpPr>
            <a:spLocks noChangeArrowheads="1"/>
          </p:cNvSpPr>
          <p:nvPr/>
        </p:nvSpPr>
        <p:spPr bwMode="auto">
          <a:xfrm rot="21540000">
            <a:off x="754063" y="2498388"/>
            <a:ext cx="2592387" cy="430887"/>
          </a:xfrm>
          <a:prstGeom prst="rect">
            <a:avLst/>
          </a:prstGeom>
          <a:solidFill>
            <a:srgbClr val="996600"/>
          </a:solidFill>
          <a:ln>
            <a:noFill/>
          </a:ln>
          <a:effectLst/>
          <a:extLst>
            <a:ext uri="{91240B29-F687-4f45-9708-019B960494DF}">
              <a14:hiddenLine xmlns:a14="http://schemas.microsoft.com/office/drawing/2010/main" w="9525">
                <a:solidFill>
                  <a:srgbClr val="FF99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pPr>
              <a:defRPr/>
            </a:pPr>
            <a:endParaRPr lang="en-US" i="0">
              <a:cs typeface="Arial" charset="0"/>
            </a:endParaRPr>
          </a:p>
        </p:txBody>
      </p:sp>
      <p:sp>
        <p:nvSpPr>
          <p:cNvPr id="291844" name="Text Box 4"/>
          <p:cNvSpPr txBox="1">
            <a:spLocks noChangeArrowheads="1"/>
          </p:cNvSpPr>
          <p:nvPr/>
        </p:nvSpPr>
        <p:spPr bwMode="auto">
          <a:xfrm>
            <a:off x="765175" y="549275"/>
            <a:ext cx="3590925" cy="2716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defRPr/>
            </a:pPr>
            <a:r>
              <a:rPr lang="en-GB" b="1" i="0" dirty="0">
                <a:cs typeface="Arial" charset="0"/>
              </a:rPr>
              <a:t>What is shared intention?</a:t>
            </a:r>
          </a:p>
          <a:p>
            <a:pPr algn="l">
              <a:spcBef>
                <a:spcPct val="25000"/>
              </a:spcBef>
              <a:defRPr/>
            </a:pPr>
            <a:endParaRPr lang="en-GB" i="0" dirty="0">
              <a:cs typeface="Arial" charset="0"/>
            </a:endParaRPr>
          </a:p>
          <a:p>
            <a:pPr algn="l">
              <a:spcBef>
                <a:spcPct val="25000"/>
              </a:spcBef>
              <a:defRPr/>
            </a:pPr>
            <a:r>
              <a:rPr lang="en-GB" i="0" u="sng" dirty="0">
                <a:cs typeface="Arial" charset="0"/>
              </a:rPr>
              <a:t>Functional characterisation</a:t>
            </a:r>
          </a:p>
          <a:p>
            <a:pPr algn="l">
              <a:spcBef>
                <a:spcPct val="25000"/>
              </a:spcBef>
              <a:defRPr/>
            </a:pPr>
            <a:r>
              <a:rPr lang="en-GB" i="0" dirty="0">
                <a:cs typeface="Arial" charset="0"/>
              </a:rPr>
              <a:t>shared intention serves to (a) coordinate activities, (b) </a:t>
            </a:r>
            <a:r>
              <a:rPr lang="en-GB" i="0" dirty="0">
                <a:effectLst>
                  <a:glow rad="101600">
                    <a:schemeClr val="tx2">
                      <a:alpha val="75000"/>
                    </a:schemeClr>
                  </a:glow>
                </a:effectLst>
                <a:cs typeface="Arial" charset="0"/>
              </a:rPr>
              <a:t>coordinate planning</a:t>
            </a:r>
            <a:r>
              <a:rPr lang="en-GB" i="0" dirty="0">
                <a:cs typeface="Arial" charset="0"/>
              </a:rPr>
              <a:t> and (c) structure bargaining</a:t>
            </a:r>
          </a:p>
        </p:txBody>
      </p:sp>
      <p:sp>
        <p:nvSpPr>
          <p:cNvPr id="291845" name="Text Box 5"/>
          <p:cNvSpPr txBox="1">
            <a:spLocks noChangeArrowheads="1"/>
          </p:cNvSpPr>
          <p:nvPr/>
        </p:nvSpPr>
        <p:spPr bwMode="auto">
          <a:xfrm>
            <a:off x="4868863" y="549275"/>
            <a:ext cx="3590925" cy="61016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spcAft>
                <a:spcPct val="25000"/>
              </a:spcAft>
              <a:defRPr/>
            </a:pPr>
            <a:r>
              <a:rPr lang="en-GB" i="0" u="sng" dirty="0">
                <a:solidFill>
                  <a:schemeClr val="bg2"/>
                </a:solidFill>
                <a:cs typeface="Arial" charset="0"/>
              </a:rPr>
              <a:t/>
            </a:r>
            <a:br>
              <a:rPr lang="en-GB" i="0" u="sng" dirty="0">
                <a:solidFill>
                  <a:schemeClr val="bg2"/>
                </a:solidFill>
                <a:cs typeface="Arial" charset="0"/>
              </a:rPr>
            </a:br>
            <a:endParaRPr lang="en-GB" i="0" u="sng" dirty="0">
              <a:solidFill>
                <a:schemeClr val="bg2"/>
              </a:solidFill>
              <a:cs typeface="Arial" charset="0"/>
            </a:endParaRPr>
          </a:p>
          <a:p>
            <a:pPr algn="l">
              <a:spcBef>
                <a:spcPct val="25000"/>
              </a:spcBef>
              <a:spcAft>
                <a:spcPct val="25000"/>
              </a:spcAft>
              <a:defRPr/>
            </a:pPr>
            <a:r>
              <a:rPr lang="en-GB" i="0" u="sng" dirty="0">
                <a:solidFill>
                  <a:schemeClr val="bg2"/>
                </a:solidFill>
                <a:cs typeface="Arial" charset="0"/>
              </a:rPr>
              <a:t>Substantial account</a:t>
            </a:r>
          </a:p>
          <a:p>
            <a:pPr algn="l">
              <a:spcBef>
                <a:spcPct val="25000"/>
              </a:spcBef>
              <a:spcAft>
                <a:spcPct val="25000"/>
              </a:spcAft>
              <a:defRPr/>
            </a:pPr>
            <a:r>
              <a:rPr lang="en-GB" i="0" dirty="0">
                <a:solidFill>
                  <a:schemeClr val="bg2"/>
                </a:solidFill>
                <a:cs typeface="Arial" charset="0"/>
              </a:rPr>
              <a:t>We have a shared intention that we J </a:t>
            </a:r>
            <a:r>
              <a:rPr lang="en-GB" i="0" dirty="0" smtClean="0">
                <a:solidFill>
                  <a:schemeClr val="bg2"/>
                </a:solidFill>
                <a:cs typeface="Arial" charset="0"/>
              </a:rPr>
              <a:t>if</a:t>
            </a:r>
            <a:endParaRPr lang="en-GB" i="0" dirty="0">
              <a:solidFill>
                <a:schemeClr val="bg2"/>
              </a:solidFill>
              <a:cs typeface="Arial" charset="0"/>
            </a:endParaRPr>
          </a:p>
          <a:p>
            <a:pPr algn="l">
              <a:spcBef>
                <a:spcPct val="25000"/>
              </a:spcBef>
              <a:spcAft>
                <a:spcPct val="25000"/>
              </a:spcAft>
              <a:defRPr/>
            </a:pPr>
            <a:r>
              <a:rPr lang="ja-JP" altLang="en-GB" i="0" dirty="0">
                <a:solidFill>
                  <a:schemeClr val="bg2"/>
                </a:solidFill>
                <a:latin typeface="Arial"/>
                <a:cs typeface="Arial" charset="0"/>
              </a:rPr>
              <a:t>“</a:t>
            </a:r>
            <a:r>
              <a:rPr lang="en-GB" i="0" dirty="0">
                <a:solidFill>
                  <a:schemeClr val="bg2"/>
                </a:solidFill>
                <a:cs typeface="Arial" charset="0"/>
              </a:rPr>
              <a:t>1. (a) I intend that we J and (b) you intend that we J</a:t>
            </a:r>
          </a:p>
          <a:p>
            <a:pPr algn="l">
              <a:spcBef>
                <a:spcPct val="25000"/>
              </a:spcBef>
              <a:spcAft>
                <a:spcPct val="25000"/>
              </a:spcAft>
              <a:defRPr/>
            </a:pPr>
            <a:r>
              <a:rPr lang="ja-JP" altLang="en-GB" i="0" dirty="0">
                <a:solidFill>
                  <a:schemeClr val="bg2"/>
                </a:solidFill>
                <a:latin typeface="Arial"/>
                <a:cs typeface="Arial" charset="0"/>
              </a:rPr>
              <a:t>“</a:t>
            </a:r>
            <a:r>
              <a:rPr lang="en-GB" i="0" dirty="0">
                <a:solidFill>
                  <a:schemeClr val="bg2"/>
                </a:solidFill>
                <a:cs typeface="Arial" charset="0"/>
              </a:rPr>
              <a:t>2. I intend that we J in accordance with and because of la, </a:t>
            </a:r>
            <a:r>
              <a:rPr lang="en-GB" i="0" dirty="0" err="1">
                <a:solidFill>
                  <a:schemeClr val="bg2"/>
                </a:solidFill>
                <a:cs typeface="Arial" charset="0"/>
              </a:rPr>
              <a:t>lb</a:t>
            </a:r>
            <a:r>
              <a:rPr lang="en-GB" i="0" dirty="0">
                <a:solidFill>
                  <a:schemeClr val="bg2"/>
                </a:solidFill>
                <a:cs typeface="Arial" charset="0"/>
              </a:rPr>
              <a:t>, and meshing </a:t>
            </a:r>
            <a:r>
              <a:rPr lang="en-GB" i="0" dirty="0" err="1">
                <a:solidFill>
                  <a:schemeClr val="bg2"/>
                </a:solidFill>
                <a:cs typeface="Arial" charset="0"/>
              </a:rPr>
              <a:t>subplans</a:t>
            </a:r>
            <a:r>
              <a:rPr lang="en-GB" i="0" dirty="0">
                <a:solidFill>
                  <a:schemeClr val="bg2"/>
                </a:solidFill>
                <a:cs typeface="Arial" charset="0"/>
              </a:rPr>
              <a:t> of la and </a:t>
            </a:r>
            <a:r>
              <a:rPr lang="en-GB" i="0" dirty="0" err="1">
                <a:solidFill>
                  <a:schemeClr val="bg2"/>
                </a:solidFill>
                <a:cs typeface="Arial" charset="0"/>
              </a:rPr>
              <a:t>lb</a:t>
            </a:r>
            <a:r>
              <a:rPr lang="en-GB" i="0" dirty="0">
                <a:solidFill>
                  <a:schemeClr val="bg2"/>
                </a:solidFill>
                <a:cs typeface="Arial" charset="0"/>
              </a:rPr>
              <a:t>; you intend [likewise] …</a:t>
            </a:r>
          </a:p>
          <a:p>
            <a:pPr algn="l">
              <a:spcBef>
                <a:spcPct val="25000"/>
              </a:spcBef>
              <a:defRPr/>
            </a:pPr>
            <a:r>
              <a:rPr lang="en-GB" i="0" dirty="0">
                <a:solidFill>
                  <a:schemeClr val="bg2"/>
                </a:solidFill>
                <a:cs typeface="Arial" charset="0"/>
              </a:rPr>
              <a:t> </a:t>
            </a:r>
            <a:r>
              <a:rPr lang="ja-JP" altLang="en-GB" i="0" dirty="0">
                <a:solidFill>
                  <a:schemeClr val="bg2"/>
                </a:solidFill>
                <a:latin typeface="Arial"/>
                <a:cs typeface="Arial" charset="0"/>
              </a:rPr>
              <a:t>“</a:t>
            </a:r>
            <a:r>
              <a:rPr lang="en-GB" i="0" dirty="0">
                <a:solidFill>
                  <a:schemeClr val="bg2"/>
                </a:solidFill>
                <a:cs typeface="Arial" charset="0"/>
              </a:rPr>
              <a:t>3. 1 and 2 are common knowledge between us</a:t>
            </a:r>
            <a:r>
              <a:rPr lang="ja-JP" altLang="en-GB" i="0" dirty="0">
                <a:solidFill>
                  <a:schemeClr val="bg2"/>
                </a:solidFill>
                <a:latin typeface="Arial"/>
                <a:cs typeface="Arial" charset="0"/>
              </a:rPr>
              <a:t>”</a:t>
            </a:r>
            <a:r>
              <a:rPr lang="en-GB" i="0" dirty="0">
                <a:solidFill>
                  <a:schemeClr val="bg2"/>
                </a:solidFill>
                <a:cs typeface="Arial" charset="0"/>
              </a:rPr>
              <a:t> </a:t>
            </a:r>
          </a:p>
          <a:p>
            <a:pPr algn="r">
              <a:spcBef>
                <a:spcPct val="25000"/>
              </a:spcBef>
              <a:defRPr/>
            </a:pPr>
            <a:r>
              <a:rPr lang="en-GB" i="0" dirty="0">
                <a:solidFill>
                  <a:schemeClr val="bg2"/>
                </a:solidFill>
                <a:cs typeface="Arial" charset="0"/>
              </a:rPr>
              <a:t>(Bratman 1993: View 4)</a:t>
            </a:r>
          </a:p>
        </p:txBody>
      </p:sp>
      <p:pic>
        <p:nvPicPr>
          <p:cNvPr id="27652" name="Picture 6" descr="Bratman 2small.jpg"/>
          <p:cNvPicPr>
            <a:picLocks noChangeAspect="1"/>
          </p:cNvPicPr>
          <p:nvPr/>
        </p:nvPicPr>
        <p:blipFill>
          <a:blip r:embed="rId2">
            <a:alphaModFix amt="23000"/>
            <a:extLst>
              <a:ext uri="{28A0092B-C50C-407E-A947-70E740481C1C}">
                <a14:useLocalDpi xmlns:a14="http://schemas.microsoft.com/office/drawing/2010/main" val="0"/>
              </a:ext>
            </a:extLst>
          </a:blip>
          <a:srcRect/>
          <a:stretch>
            <a:fillRect/>
          </a:stretch>
        </p:blipFill>
        <p:spPr bwMode="auto">
          <a:xfrm>
            <a:off x="7938" y="4318000"/>
            <a:ext cx="2540000" cy="2540000"/>
          </a:xfrm>
          <a:prstGeom prst="rect">
            <a:avLst/>
          </a:prstGeom>
          <a:noFill/>
          <a:ln>
            <a:noFill/>
          </a:ln>
          <a:extLst>
            <a:ext uri="{909E8E84-426E-40dd-AFC4-6F175D3DCCD1}">
              <a14:hiddenFill xmlns:a14="http://schemas.microsoft.com/office/drawing/2010/main">
                <a:solidFill>
                  <a:srgbClr val="FFFFFF">
                    <a:alpha val="45000"/>
                  </a:srgbClr>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a:off x="765174" y="3681606"/>
            <a:ext cx="3446785" cy="2123658"/>
          </a:xfrm>
          <a:prstGeom prst="rect">
            <a:avLst/>
          </a:prstGeom>
        </p:spPr>
        <p:txBody>
          <a:bodyPr wrap="square">
            <a:spAutoFit/>
          </a:bodyPr>
          <a:lstStyle/>
          <a:p>
            <a:r>
              <a:rPr lang="en-US" i="0" dirty="0">
                <a:solidFill>
                  <a:srgbClr val="FFFFFF"/>
                </a:solidFill>
                <a:effectLst>
                  <a:glow rad="12700">
                    <a:schemeClr val="bg1">
                      <a:alpha val="75000"/>
                    </a:schemeClr>
                  </a:glow>
                </a:effectLst>
              </a:rPr>
              <a:t>‘shared intentional agency consists, at bottom, in interconnected planning agency of the participants.</a:t>
            </a:r>
            <a:r>
              <a:rPr lang="en-US" i="0" dirty="0" smtClean="0">
                <a:solidFill>
                  <a:srgbClr val="FFFFFF"/>
                </a:solidFill>
                <a:effectLst>
                  <a:glow rad="12700">
                    <a:schemeClr val="bg1">
                      <a:alpha val="75000"/>
                    </a:schemeClr>
                  </a:glow>
                </a:effectLst>
              </a:rPr>
              <a:t>’  </a:t>
            </a:r>
          </a:p>
          <a:p>
            <a:endParaRPr lang="en-US" i="0" dirty="0">
              <a:solidFill>
                <a:srgbClr val="FFFFFF"/>
              </a:solidFill>
              <a:effectLst>
                <a:glow rad="12700">
                  <a:schemeClr val="bg1">
                    <a:alpha val="75000"/>
                  </a:schemeClr>
                </a:glow>
              </a:effectLst>
            </a:endParaRPr>
          </a:p>
          <a:p>
            <a:pPr algn="r"/>
            <a:r>
              <a:rPr lang="en-US" i="0" dirty="0" smtClean="0">
                <a:solidFill>
                  <a:srgbClr val="FFFFFF"/>
                </a:solidFill>
                <a:effectLst>
                  <a:glow rad="12700">
                    <a:schemeClr val="bg1">
                      <a:alpha val="75000"/>
                    </a:schemeClr>
                  </a:glow>
                </a:effectLst>
              </a:rPr>
              <a:t>(</a:t>
            </a:r>
            <a:r>
              <a:rPr lang="en-US" i="0" dirty="0">
                <a:solidFill>
                  <a:srgbClr val="FFFFFF"/>
                </a:solidFill>
                <a:effectLst>
                  <a:glow rad="12700">
                    <a:schemeClr val="bg1">
                      <a:alpha val="75000"/>
                    </a:schemeClr>
                  </a:glow>
                </a:effectLst>
              </a:rPr>
              <a:t>Bratman 2011, p. 11)</a:t>
            </a:r>
          </a:p>
        </p:txBody>
      </p:sp>
    </p:spTree>
    <p:extLst>
      <p:ext uri="{BB962C8B-B14F-4D97-AF65-F5344CB8AC3E}">
        <p14:creationId xmlns:p14="http://schemas.microsoft.com/office/powerpoint/2010/main" val="336116143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5"/>
          <p:cNvSpPr txBox="1">
            <a:spLocks noChangeArrowheads="1"/>
          </p:cNvSpPr>
          <p:nvPr/>
        </p:nvSpPr>
        <p:spPr bwMode="auto">
          <a:xfrm>
            <a:off x="539554" y="829158"/>
            <a:ext cx="5112568" cy="4493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endParaRPr lang="en-GB" i="0" dirty="0" smtClean="0">
              <a:effectLst>
                <a:glow rad="152400">
                  <a:schemeClr val="tx1"/>
                </a:glow>
              </a:effectLst>
              <a:cs typeface="Arial" charset="0"/>
            </a:endParaRPr>
          </a:p>
          <a:p>
            <a:pPr>
              <a:defRPr/>
            </a:pPr>
            <a:r>
              <a:rPr lang="en-GB" i="0" dirty="0">
                <a:effectLst>
                  <a:glow rad="152400">
                    <a:schemeClr val="tx1"/>
                  </a:glow>
                </a:effectLst>
                <a:cs typeface="Arial" charset="0"/>
              </a:rPr>
              <a:t>1. All </a:t>
            </a:r>
            <a:r>
              <a:rPr lang="en-GB" i="0" dirty="0" smtClean="0">
                <a:effectLst>
                  <a:glow rad="152400">
                    <a:schemeClr val="tx1"/>
                  </a:glow>
                </a:effectLst>
                <a:cs typeface="Arial" charset="0"/>
              </a:rPr>
              <a:t>(significant) joint </a:t>
            </a:r>
            <a:r>
              <a:rPr lang="en-GB" i="0" dirty="0">
                <a:effectLst>
                  <a:glow rad="152400">
                    <a:schemeClr val="tx1"/>
                  </a:glow>
                </a:effectLst>
                <a:cs typeface="Arial" charset="0"/>
              </a:rPr>
              <a:t>actions require shared </a:t>
            </a:r>
            <a:r>
              <a:rPr lang="en-GB" i="0" dirty="0" smtClean="0">
                <a:effectLst>
                  <a:glow rad="152400">
                    <a:schemeClr val="tx1"/>
                  </a:glow>
                </a:effectLst>
                <a:cs typeface="Arial" charset="0"/>
              </a:rPr>
              <a:t>intention.</a:t>
            </a:r>
            <a:endParaRPr lang="en-GB" i="0" dirty="0">
              <a:effectLst>
                <a:glow rad="152400">
                  <a:schemeClr val="tx1"/>
                </a:glow>
              </a:effectLst>
              <a:cs typeface="Arial" charset="0"/>
            </a:endParaRPr>
          </a:p>
          <a:p>
            <a:pPr>
              <a:defRPr/>
            </a:pPr>
            <a:endParaRPr lang="en-GB" i="0" dirty="0">
              <a:effectLst>
                <a:glow rad="152400">
                  <a:schemeClr val="tx1"/>
                </a:glow>
              </a:effectLst>
              <a:cs typeface="Arial" charset="0"/>
            </a:endParaRPr>
          </a:p>
          <a:p>
            <a:pPr>
              <a:defRPr/>
            </a:pPr>
            <a:r>
              <a:rPr lang="en-GB" i="0" dirty="0" smtClean="0">
                <a:effectLst>
                  <a:glow rad="152400">
                    <a:schemeClr val="tx1"/>
                  </a:glow>
                </a:effectLst>
                <a:cs typeface="Arial" charset="0"/>
              </a:rPr>
              <a:t>2. Shared intention requires sophisticated theory of mind cognition.</a:t>
            </a:r>
          </a:p>
          <a:p>
            <a:pPr>
              <a:defRPr/>
            </a:pPr>
            <a:endParaRPr lang="en-GB" i="0" dirty="0" smtClean="0">
              <a:effectLst>
                <a:glow rad="152400">
                  <a:schemeClr val="tx1"/>
                </a:glow>
              </a:effectLst>
              <a:cs typeface="Arial" charset="0"/>
            </a:endParaRPr>
          </a:p>
          <a:p>
            <a:pPr>
              <a:defRPr/>
            </a:pPr>
            <a:r>
              <a:rPr lang="en-GB" i="0" dirty="0" smtClean="0">
                <a:effectLst>
                  <a:glow rad="152400">
                    <a:schemeClr val="tx1"/>
                  </a:glow>
                </a:effectLst>
                <a:cs typeface="Arial" charset="0"/>
              </a:rPr>
              <a:t>Therefore:</a:t>
            </a:r>
            <a:endParaRPr lang="en-GB" i="0" dirty="0">
              <a:effectLst>
                <a:glow rad="152400">
                  <a:schemeClr val="tx1"/>
                </a:glow>
              </a:effectLst>
              <a:cs typeface="Arial" charset="0"/>
            </a:endParaRPr>
          </a:p>
          <a:p>
            <a:pPr>
              <a:defRPr/>
            </a:pPr>
            <a:endParaRPr lang="en-GB" i="0" dirty="0">
              <a:effectLst>
                <a:glow rad="152400">
                  <a:schemeClr val="tx1"/>
                </a:glow>
              </a:effectLst>
              <a:cs typeface="Arial" charset="0"/>
            </a:endParaRPr>
          </a:p>
          <a:p>
            <a:pPr>
              <a:defRPr/>
            </a:pPr>
            <a:r>
              <a:rPr lang="en-GB" i="0" dirty="0" smtClean="0">
                <a:effectLst>
                  <a:glow rad="152400">
                    <a:schemeClr val="tx1"/>
                  </a:glow>
                </a:effectLst>
                <a:cs typeface="Arial" charset="0"/>
              </a:rPr>
              <a:t>3. Abilities to engage in joint action could play no significant role in explaining how sophisticated theory of mind cognition emerges.</a:t>
            </a:r>
          </a:p>
        </p:txBody>
      </p:sp>
    </p:spTree>
    <p:extLst>
      <p:ext uri="{BB962C8B-B14F-4D97-AF65-F5344CB8AC3E}">
        <p14:creationId xmlns:p14="http://schemas.microsoft.com/office/powerpoint/2010/main" val="337581951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bwMode="auto">
          <a:xfrm>
            <a:off x="1883043" y="4581128"/>
            <a:ext cx="669199" cy="360040"/>
          </a:xfrm>
          <a:prstGeom prst="roundRect">
            <a:avLst/>
          </a:prstGeom>
          <a:solidFill>
            <a:srgbClr val="FF008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4" name="Text Box 5"/>
          <p:cNvSpPr txBox="1">
            <a:spLocks noChangeArrowheads="1"/>
          </p:cNvSpPr>
          <p:nvPr/>
        </p:nvSpPr>
        <p:spPr bwMode="auto">
          <a:xfrm>
            <a:off x="539554" y="829158"/>
            <a:ext cx="5112568" cy="4493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endParaRPr lang="en-GB" i="0" dirty="0" smtClean="0">
              <a:effectLst>
                <a:glow rad="152400">
                  <a:schemeClr val="tx1"/>
                </a:glow>
              </a:effectLst>
              <a:cs typeface="Arial" charset="0"/>
            </a:endParaRPr>
          </a:p>
          <a:p>
            <a:pPr>
              <a:defRPr/>
            </a:pPr>
            <a:r>
              <a:rPr lang="en-GB" i="0" dirty="0">
                <a:effectLst>
                  <a:glow rad="152400">
                    <a:schemeClr val="tx1"/>
                  </a:glow>
                </a:effectLst>
                <a:cs typeface="Arial" charset="0"/>
              </a:rPr>
              <a:t>1. All </a:t>
            </a:r>
            <a:r>
              <a:rPr lang="en-GB" i="0" dirty="0" smtClean="0">
                <a:effectLst>
                  <a:glow rad="152400">
                    <a:schemeClr val="tx1"/>
                  </a:glow>
                </a:effectLst>
                <a:cs typeface="Arial" charset="0"/>
              </a:rPr>
              <a:t>(significant) joint </a:t>
            </a:r>
            <a:r>
              <a:rPr lang="en-GB" i="0" dirty="0">
                <a:effectLst>
                  <a:glow rad="152400">
                    <a:schemeClr val="tx1"/>
                  </a:glow>
                </a:effectLst>
                <a:cs typeface="Arial" charset="0"/>
              </a:rPr>
              <a:t>actions require shared </a:t>
            </a:r>
            <a:r>
              <a:rPr lang="en-GB" i="0" dirty="0" smtClean="0">
                <a:effectLst>
                  <a:glow rad="152400">
                    <a:schemeClr val="tx1"/>
                  </a:glow>
                </a:effectLst>
                <a:cs typeface="Arial" charset="0"/>
              </a:rPr>
              <a:t>intention.</a:t>
            </a:r>
            <a:endParaRPr lang="en-GB" i="0" dirty="0">
              <a:effectLst>
                <a:glow rad="152400">
                  <a:schemeClr val="tx1"/>
                </a:glow>
              </a:effectLst>
              <a:cs typeface="Arial" charset="0"/>
            </a:endParaRPr>
          </a:p>
          <a:p>
            <a:pPr>
              <a:defRPr/>
            </a:pPr>
            <a:endParaRPr lang="en-GB" i="0" dirty="0">
              <a:effectLst>
                <a:glow rad="152400">
                  <a:schemeClr val="tx1"/>
                </a:glow>
              </a:effectLst>
              <a:cs typeface="Arial" charset="0"/>
            </a:endParaRPr>
          </a:p>
          <a:p>
            <a:pPr>
              <a:defRPr/>
            </a:pPr>
            <a:r>
              <a:rPr lang="en-GB" i="0" dirty="0" smtClean="0">
                <a:effectLst>
                  <a:glow rad="152400">
                    <a:schemeClr val="tx1"/>
                  </a:glow>
                </a:effectLst>
                <a:cs typeface="Arial" charset="0"/>
              </a:rPr>
              <a:t>2. Shared intention requires sophisticated theory of mind cognition.</a:t>
            </a:r>
          </a:p>
          <a:p>
            <a:pPr>
              <a:defRPr/>
            </a:pPr>
            <a:endParaRPr lang="en-GB" i="0" dirty="0" smtClean="0">
              <a:effectLst>
                <a:glow rad="152400">
                  <a:schemeClr val="tx1"/>
                </a:glow>
              </a:effectLst>
              <a:cs typeface="Arial" charset="0"/>
            </a:endParaRPr>
          </a:p>
          <a:p>
            <a:pPr>
              <a:defRPr/>
            </a:pPr>
            <a:r>
              <a:rPr lang="en-GB" i="0" dirty="0" smtClean="0">
                <a:effectLst>
                  <a:glow rad="152400">
                    <a:schemeClr val="tx1"/>
                  </a:glow>
                </a:effectLst>
                <a:cs typeface="Arial" charset="0"/>
              </a:rPr>
              <a:t>Therefore:</a:t>
            </a:r>
            <a:endParaRPr lang="en-GB" i="0" dirty="0">
              <a:effectLst>
                <a:glow rad="152400">
                  <a:schemeClr val="tx1"/>
                </a:glow>
              </a:effectLst>
              <a:cs typeface="Arial" charset="0"/>
            </a:endParaRPr>
          </a:p>
          <a:p>
            <a:pPr>
              <a:defRPr/>
            </a:pPr>
            <a:endParaRPr lang="en-GB" i="0" dirty="0">
              <a:effectLst>
                <a:glow rad="152400">
                  <a:schemeClr val="tx1"/>
                </a:glow>
              </a:effectLst>
              <a:cs typeface="Arial" charset="0"/>
            </a:endParaRPr>
          </a:p>
          <a:p>
            <a:pPr>
              <a:defRPr/>
            </a:pPr>
            <a:r>
              <a:rPr lang="en-GB" i="0" dirty="0" smtClean="0">
                <a:effectLst>
                  <a:glow rad="152400">
                    <a:schemeClr val="tx1"/>
                  </a:glow>
                </a:effectLst>
                <a:cs typeface="Arial" charset="0"/>
              </a:rPr>
              <a:t>3. Abilities to engage in joint action could play no significant role in explaining how sophisticated theory of mind cognition emerges.</a:t>
            </a:r>
          </a:p>
        </p:txBody>
      </p:sp>
      <p:sp>
        <p:nvSpPr>
          <p:cNvPr id="2" name="TextBox 1"/>
          <p:cNvSpPr txBox="1"/>
          <p:nvPr/>
        </p:nvSpPr>
        <p:spPr>
          <a:xfrm>
            <a:off x="6660232" y="4521449"/>
            <a:ext cx="1338573" cy="430887"/>
          </a:xfrm>
          <a:prstGeom prst="rect">
            <a:avLst/>
          </a:prstGeom>
          <a:noFill/>
        </p:spPr>
        <p:txBody>
          <a:bodyPr wrap="none" rtlCol="0">
            <a:spAutoFit/>
          </a:bodyPr>
          <a:lstStyle/>
          <a:p>
            <a:r>
              <a:rPr lang="en-US" i="0" dirty="0" smtClean="0"/>
              <a:t>(not why)</a:t>
            </a:r>
            <a:endParaRPr lang="en-US" i="0" dirty="0"/>
          </a:p>
        </p:txBody>
      </p:sp>
    </p:spTree>
    <p:extLst>
      <p:ext uri="{BB962C8B-B14F-4D97-AF65-F5344CB8AC3E}">
        <p14:creationId xmlns:p14="http://schemas.microsoft.com/office/powerpoint/2010/main" val="239774407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0" y="2060848"/>
            <a:ext cx="9144000" cy="100811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7" name="Text Box 5"/>
          <p:cNvSpPr txBox="1">
            <a:spLocks noChangeArrowheads="1"/>
          </p:cNvSpPr>
          <p:nvPr/>
        </p:nvSpPr>
        <p:spPr bwMode="auto">
          <a:xfrm>
            <a:off x="539554" y="829158"/>
            <a:ext cx="5112568" cy="4493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endParaRPr lang="en-GB" i="0" dirty="0" smtClean="0">
              <a:effectLst>
                <a:glow rad="152400">
                  <a:schemeClr val="tx1"/>
                </a:glow>
              </a:effectLst>
              <a:cs typeface="Arial" charset="0"/>
            </a:endParaRPr>
          </a:p>
          <a:p>
            <a:pPr>
              <a:defRPr/>
            </a:pPr>
            <a:r>
              <a:rPr lang="en-GB" i="0" dirty="0">
                <a:effectLst>
                  <a:glow rad="152400">
                    <a:schemeClr val="tx1"/>
                  </a:glow>
                </a:effectLst>
                <a:cs typeface="Arial" charset="0"/>
              </a:rPr>
              <a:t>1. All </a:t>
            </a:r>
            <a:r>
              <a:rPr lang="en-GB" i="0" dirty="0" smtClean="0">
                <a:effectLst>
                  <a:glow rad="152400">
                    <a:schemeClr val="tx1"/>
                  </a:glow>
                </a:effectLst>
                <a:cs typeface="Arial" charset="0"/>
              </a:rPr>
              <a:t>(significant) joint </a:t>
            </a:r>
            <a:r>
              <a:rPr lang="en-GB" i="0" dirty="0">
                <a:effectLst>
                  <a:glow rad="152400">
                    <a:schemeClr val="tx1"/>
                  </a:glow>
                </a:effectLst>
                <a:cs typeface="Arial" charset="0"/>
              </a:rPr>
              <a:t>actions require shared </a:t>
            </a:r>
            <a:r>
              <a:rPr lang="en-GB" i="0" dirty="0" smtClean="0">
                <a:effectLst>
                  <a:glow rad="152400">
                    <a:schemeClr val="tx1"/>
                  </a:glow>
                </a:effectLst>
                <a:cs typeface="Arial" charset="0"/>
              </a:rPr>
              <a:t>intention.</a:t>
            </a:r>
            <a:endParaRPr lang="en-GB" i="0" dirty="0">
              <a:effectLst>
                <a:glow rad="152400">
                  <a:schemeClr val="tx1"/>
                </a:glow>
              </a:effectLst>
              <a:cs typeface="Arial" charset="0"/>
            </a:endParaRPr>
          </a:p>
          <a:p>
            <a:pPr>
              <a:defRPr/>
            </a:pPr>
            <a:endParaRPr lang="en-GB" i="0" dirty="0">
              <a:effectLst>
                <a:glow rad="152400">
                  <a:schemeClr val="tx1"/>
                </a:glow>
              </a:effectLst>
              <a:cs typeface="Arial" charset="0"/>
            </a:endParaRPr>
          </a:p>
          <a:p>
            <a:pPr>
              <a:defRPr/>
            </a:pPr>
            <a:r>
              <a:rPr lang="en-GB" i="0" dirty="0" smtClean="0">
                <a:effectLst>
                  <a:glow rad="152400">
                    <a:schemeClr val="tx1"/>
                  </a:glow>
                </a:effectLst>
                <a:cs typeface="Arial" charset="0"/>
              </a:rPr>
              <a:t>2. Shared intention requires sophisticated theory of mind cognition.</a:t>
            </a:r>
          </a:p>
          <a:p>
            <a:pPr>
              <a:defRPr/>
            </a:pPr>
            <a:endParaRPr lang="en-GB" i="0" dirty="0" smtClean="0">
              <a:effectLst>
                <a:glow rad="152400">
                  <a:schemeClr val="tx1"/>
                </a:glow>
              </a:effectLst>
              <a:cs typeface="Arial" charset="0"/>
            </a:endParaRPr>
          </a:p>
          <a:p>
            <a:pPr>
              <a:defRPr/>
            </a:pPr>
            <a:r>
              <a:rPr lang="en-GB" i="0" dirty="0" smtClean="0">
                <a:effectLst>
                  <a:glow rad="152400">
                    <a:schemeClr val="tx1"/>
                  </a:glow>
                </a:effectLst>
                <a:cs typeface="Arial" charset="0"/>
              </a:rPr>
              <a:t>Therefore:</a:t>
            </a:r>
            <a:endParaRPr lang="en-GB" i="0" dirty="0">
              <a:effectLst>
                <a:glow rad="152400">
                  <a:schemeClr val="tx1"/>
                </a:glow>
              </a:effectLst>
              <a:cs typeface="Arial" charset="0"/>
            </a:endParaRPr>
          </a:p>
          <a:p>
            <a:pPr>
              <a:defRPr/>
            </a:pPr>
            <a:endParaRPr lang="en-GB" i="0" dirty="0">
              <a:effectLst>
                <a:glow rad="152400">
                  <a:schemeClr val="tx1"/>
                </a:glow>
              </a:effectLst>
              <a:cs typeface="Arial" charset="0"/>
            </a:endParaRPr>
          </a:p>
          <a:p>
            <a:pPr>
              <a:defRPr/>
            </a:pPr>
            <a:r>
              <a:rPr lang="en-GB" i="0" dirty="0" smtClean="0">
                <a:effectLst>
                  <a:glow rad="152400">
                    <a:schemeClr val="tx1"/>
                  </a:glow>
                </a:effectLst>
                <a:cs typeface="Arial" charset="0"/>
              </a:rPr>
              <a:t>3. Abilities to engage in joint action could play no significant role in explaining how sophisticated theory of mind cognition emerges.</a:t>
            </a:r>
          </a:p>
        </p:txBody>
      </p:sp>
    </p:spTree>
    <p:extLst>
      <p:ext uri="{BB962C8B-B14F-4D97-AF65-F5344CB8AC3E}">
        <p14:creationId xmlns:p14="http://schemas.microsoft.com/office/powerpoint/2010/main" val="81380128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0" y="1052736"/>
            <a:ext cx="9144000" cy="1008112"/>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4" name="Text Box 5"/>
          <p:cNvSpPr txBox="1">
            <a:spLocks noChangeArrowheads="1"/>
          </p:cNvSpPr>
          <p:nvPr/>
        </p:nvSpPr>
        <p:spPr bwMode="auto">
          <a:xfrm>
            <a:off x="539554" y="829158"/>
            <a:ext cx="5112568" cy="4493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endParaRPr lang="en-GB" i="0" dirty="0" smtClean="0">
              <a:effectLst>
                <a:glow rad="152400">
                  <a:schemeClr val="tx1"/>
                </a:glow>
              </a:effectLst>
              <a:cs typeface="Arial" charset="0"/>
            </a:endParaRPr>
          </a:p>
          <a:p>
            <a:pPr>
              <a:defRPr/>
            </a:pPr>
            <a:r>
              <a:rPr lang="en-GB" i="0" dirty="0">
                <a:effectLst>
                  <a:glow rad="152400">
                    <a:schemeClr val="tx1"/>
                  </a:glow>
                </a:effectLst>
                <a:cs typeface="Arial" charset="0"/>
              </a:rPr>
              <a:t>1. All </a:t>
            </a:r>
            <a:r>
              <a:rPr lang="en-GB" i="0" dirty="0" smtClean="0">
                <a:effectLst>
                  <a:glow rad="152400">
                    <a:schemeClr val="tx1"/>
                  </a:glow>
                </a:effectLst>
                <a:cs typeface="Arial" charset="0"/>
              </a:rPr>
              <a:t>(significant) joint </a:t>
            </a:r>
            <a:r>
              <a:rPr lang="en-GB" i="0" dirty="0">
                <a:effectLst>
                  <a:glow rad="152400">
                    <a:schemeClr val="tx1"/>
                  </a:glow>
                </a:effectLst>
                <a:cs typeface="Arial" charset="0"/>
              </a:rPr>
              <a:t>actions require shared </a:t>
            </a:r>
            <a:r>
              <a:rPr lang="en-GB" i="0" dirty="0" smtClean="0">
                <a:effectLst>
                  <a:glow rad="152400">
                    <a:schemeClr val="tx1"/>
                  </a:glow>
                </a:effectLst>
                <a:cs typeface="Arial" charset="0"/>
              </a:rPr>
              <a:t>intention.</a:t>
            </a:r>
            <a:endParaRPr lang="en-GB" i="0" dirty="0">
              <a:effectLst>
                <a:glow rad="152400">
                  <a:schemeClr val="tx1"/>
                </a:glow>
              </a:effectLst>
              <a:cs typeface="Arial" charset="0"/>
            </a:endParaRPr>
          </a:p>
          <a:p>
            <a:pPr>
              <a:defRPr/>
            </a:pPr>
            <a:endParaRPr lang="en-GB" i="0" dirty="0">
              <a:effectLst>
                <a:glow rad="152400">
                  <a:schemeClr val="tx1"/>
                </a:glow>
              </a:effectLst>
              <a:cs typeface="Arial" charset="0"/>
            </a:endParaRPr>
          </a:p>
          <a:p>
            <a:pPr>
              <a:defRPr/>
            </a:pPr>
            <a:r>
              <a:rPr lang="en-GB" i="0" dirty="0" smtClean="0">
                <a:effectLst>
                  <a:glow rad="152400">
                    <a:schemeClr val="tx1"/>
                  </a:glow>
                </a:effectLst>
                <a:cs typeface="Arial" charset="0"/>
              </a:rPr>
              <a:t>2. Shared intention requires sophisticated theory of mind cognition.</a:t>
            </a:r>
          </a:p>
          <a:p>
            <a:pPr>
              <a:defRPr/>
            </a:pPr>
            <a:endParaRPr lang="en-GB" i="0" dirty="0" smtClean="0">
              <a:effectLst>
                <a:glow rad="152400">
                  <a:schemeClr val="tx1"/>
                </a:glow>
              </a:effectLst>
              <a:cs typeface="Arial" charset="0"/>
            </a:endParaRPr>
          </a:p>
          <a:p>
            <a:pPr>
              <a:defRPr/>
            </a:pPr>
            <a:r>
              <a:rPr lang="en-GB" i="0" dirty="0" smtClean="0">
                <a:effectLst>
                  <a:glow rad="152400">
                    <a:schemeClr val="tx1"/>
                  </a:glow>
                </a:effectLst>
                <a:cs typeface="Arial" charset="0"/>
              </a:rPr>
              <a:t>Therefore:</a:t>
            </a:r>
            <a:endParaRPr lang="en-GB" i="0" dirty="0">
              <a:effectLst>
                <a:glow rad="152400">
                  <a:schemeClr val="tx1"/>
                </a:glow>
              </a:effectLst>
              <a:cs typeface="Arial" charset="0"/>
            </a:endParaRPr>
          </a:p>
          <a:p>
            <a:pPr>
              <a:defRPr/>
            </a:pPr>
            <a:endParaRPr lang="en-GB" i="0" dirty="0">
              <a:effectLst>
                <a:glow rad="152400">
                  <a:schemeClr val="tx1"/>
                </a:glow>
              </a:effectLst>
              <a:cs typeface="Arial" charset="0"/>
            </a:endParaRPr>
          </a:p>
          <a:p>
            <a:pPr>
              <a:defRPr/>
            </a:pPr>
            <a:r>
              <a:rPr lang="en-GB" i="0" dirty="0" smtClean="0">
                <a:effectLst>
                  <a:glow rad="152400">
                    <a:schemeClr val="tx1"/>
                  </a:glow>
                </a:effectLst>
                <a:cs typeface="Arial" charset="0"/>
              </a:rPr>
              <a:t>3. Abilities to engage in joint action could play no significant role in explaining how sophisticated theory of mind cognition emerges.</a:t>
            </a:r>
          </a:p>
        </p:txBody>
      </p:sp>
    </p:spTree>
    <p:extLst>
      <p:ext uri="{BB962C8B-B14F-4D97-AF65-F5344CB8AC3E}">
        <p14:creationId xmlns:p14="http://schemas.microsoft.com/office/powerpoint/2010/main" val="4299362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15" name="Rectangle 14"/>
          <p:cNvSpPr/>
          <p:nvPr/>
        </p:nvSpPr>
        <p:spPr bwMode="auto">
          <a:xfrm>
            <a:off x="0" y="1916832"/>
            <a:ext cx="3779912" cy="4941168"/>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34897066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DSC_AA_0666cutout.JPG"/>
          <p:cNvPicPr>
            <a:picLocks noChangeAspect="1"/>
          </p:cNvPicPr>
          <p:nvPr/>
        </p:nvPicPr>
        <p:blipFill rotWithShape="1">
          <a:blip r:embed="rId3" cstate="screen">
            <a:grayscl/>
            <a:alphaModFix amt="34000"/>
            <a:extLst>
              <a:ext uri="{BEBA8EAE-BF5A-486C-A8C5-ECC9F3942E4B}">
                <a14:imgProps xmlns:a14="http://schemas.microsoft.com/office/drawing/2010/main">
                  <a14:imgLayer r:embed="rId4">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16" name="Text Box 2"/>
          <p:cNvSpPr txBox="1">
            <a:spLocks noChangeArrowheads="1"/>
          </p:cNvSpPr>
          <p:nvPr/>
        </p:nvSpPr>
        <p:spPr bwMode="auto">
          <a:xfrm>
            <a:off x="284380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20000"/>
                    </a:schemeClr>
                  </a:glow>
                </a:effectLst>
              </a:rPr>
              <a:t>challenge</a:t>
            </a:r>
          </a:p>
        </p:txBody>
      </p:sp>
      <p:sp>
        <p:nvSpPr>
          <p:cNvPr id="17"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chemeClr val="tx1">
                    <a:lumMod val="75000"/>
                    <a:lumOff val="25000"/>
                  </a:schemeClr>
                </a:solidFill>
                <a:effectLst>
                  <a:glow rad="101600">
                    <a:schemeClr val="tx1">
                      <a:alpha val="75000"/>
                    </a:schemeClr>
                  </a:glow>
                </a:effectLst>
              </a:rPr>
              <a:t>Explain the emergence, in evolution or development, of sophisticated forms of theory of mind cognition.</a:t>
            </a:r>
            <a:endParaRPr lang="en-GB" dirty="0">
              <a:solidFill>
                <a:schemeClr val="tx1">
                  <a:lumMod val="75000"/>
                  <a:lumOff val="25000"/>
                </a:schemeClr>
              </a:solidFill>
              <a:effectLst>
                <a:glow rad="101600">
                  <a:schemeClr val="tx1">
                    <a:alpha val="75000"/>
                  </a:schemeClr>
                </a:glow>
              </a:effectLst>
            </a:endParaRPr>
          </a:p>
        </p:txBody>
      </p:sp>
      <p:pic>
        <p:nvPicPr>
          <p:cNvPr id="6" name="Picture 5"/>
          <p:cNvPicPr>
            <a:picLocks noChangeAspect="1"/>
          </p:cNvPicPr>
          <p:nvPr/>
        </p:nvPicPr>
        <p:blipFill rotWithShape="1">
          <a:blip r:embed="rId5" cstate="screen">
            <a:grayscl/>
            <a:extLst>
              <a:ext uri="{BEBA8EAE-BF5A-486C-A8C5-ECC9F3942E4B}">
                <a14:imgProps xmlns:a14="http://schemas.microsoft.com/office/drawing/2010/main">
                  <a14:imgLayer r:embed="rId6">
                    <a14:imgEffect>
                      <a14:backgroundRemoval t="3205" b="94872" l="10000" r="93846">
                        <a14:foregroundMark x1="33077" y1="12821" x2="41538" y2="12821"/>
                        <a14:foregroundMark x1="39231" y1="4487" x2="43846" y2="7051"/>
                        <a14:foregroundMark x1="46154" y1="83974" x2="49231" y2="83974"/>
                        <a14:foregroundMark x1="77692" y1="83974" x2="63846" y2="86538"/>
                        <a14:foregroundMark x1="30769" y1="84615" x2="42308" y2="86538"/>
                        <a14:foregroundMark x1="18462" y1="94872" x2="40769" y2="94872"/>
                        <a14:foregroundMark x1="81538" y1="89744" x2="93846" y2="94872"/>
                        <a14:foregroundMark x1="34615" y1="59615" x2="43077" y2="59615"/>
                      </a14:backgroundRemoval>
                    </a14:imgEffect>
                    <a14:imgEffect>
                      <a14:brightnessContrast bright="40000" contrast="20000"/>
                    </a14:imgEffect>
                  </a14:imgLayer>
                </a14:imgProps>
              </a:ext>
              <a:ext uri="{28A0092B-C50C-407E-A947-70E740481C1C}">
                <a14:useLocalDpi xmlns:a14="http://schemas.microsoft.com/office/drawing/2010/main"/>
              </a:ext>
            </a:extLst>
          </a:blip>
          <a:srcRect b="3983"/>
          <a:stretch/>
        </p:blipFill>
        <p:spPr>
          <a:xfrm>
            <a:off x="1619674" y="3577872"/>
            <a:ext cx="1651000" cy="1902284"/>
          </a:xfrm>
          <a:prstGeom prst="rect">
            <a:avLst/>
          </a:prstGeom>
        </p:spPr>
      </p:pic>
      <p:pic>
        <p:nvPicPr>
          <p:cNvPr id="7" name="Picture 6"/>
          <p:cNvPicPr>
            <a:picLocks noChangeAspect="1"/>
          </p:cNvPicPr>
          <p:nvPr/>
        </p:nvPicPr>
        <p:blipFill rotWithShape="1">
          <a:blip r:embed="rId7">
            <a:grayscl/>
            <a:extLst>
              <a:ext uri="{BEBA8EAE-BF5A-486C-A8C5-ECC9F3942E4B}">
                <a14:imgProps xmlns:a14="http://schemas.microsoft.com/office/drawing/2010/main">
                  <a14:imgLayer r:embed="rId8">
                    <a14:imgEffect>
                      <a14:backgroundRemoval t="2500" b="90000" l="4225" r="89437">
                        <a14:foregroundMark x1="39437" y1="68000" x2="23239" y2="82500"/>
                        <a14:foregroundMark x1="41549" y1="78500" x2="76761" y2="78500"/>
                        <a14:foregroundMark x1="45775" y1="85000" x2="14085" y2="87500"/>
                        <a14:foregroundMark x1="12676" y1="76000" x2="12676" y2="67500"/>
                        <a14:foregroundMark x1="62676" y1="6000" x2="71127" y2="11500"/>
                        <a14:foregroundMark x1="63380" y1="2500" x2="59859" y2="2500"/>
                        <a14:foregroundMark x1="75352" y1="65000" x2="85915" y2="84000"/>
                        <a14:foregroundMark x1="52817" y1="87000" x2="43662" y2="89000"/>
                        <a14:foregroundMark x1="12676" y1="64500" x2="29577" y2="61000"/>
                        <a14:foregroundMark x1="11268" y1="81500" x2="4225" y2="86000"/>
                        <a14:foregroundMark x1="6338" y1="76500" x2="6338" y2="70000"/>
                        <a14:foregroundMark x1="57042" y1="87000" x2="57042" y2="88500"/>
                      </a14:backgroundRemoval>
                    </a14:imgEffect>
                    <a14:imgEffect>
                      <a14:brightnessContrast contrast="20000"/>
                    </a14:imgEffect>
                  </a14:imgLayer>
                </a14:imgProps>
              </a:ext>
            </a:extLst>
          </a:blip>
          <a:srcRect b="21942"/>
          <a:stretch/>
        </p:blipFill>
        <p:spPr>
          <a:xfrm flipH="1">
            <a:off x="2699793" y="3501008"/>
            <a:ext cx="1800200" cy="1979148"/>
          </a:xfrm>
          <a:prstGeom prst="rect">
            <a:avLst/>
          </a:prstGeom>
        </p:spPr>
      </p:pic>
      <p:pic>
        <p:nvPicPr>
          <p:cNvPr id="8" name="Picture 7" descr="tomasello_cutout.gif"/>
          <p:cNvPicPr>
            <a:picLocks noChangeAspect="1"/>
          </p:cNvPicPr>
          <p:nvPr/>
        </p:nvPicPr>
        <p:blipFill>
          <a:blip r:embed="rId9" cstate="screen">
            <a:extLst>
              <a:ext uri="{BEBA8EAE-BF5A-486C-A8C5-ECC9F3942E4B}">
                <a14:imgProps xmlns:a14="http://schemas.microsoft.com/office/drawing/2010/main">
                  <a14:imgLayer r:embed="rId10">
                    <a14:imgEffect>
                      <a14:brightnessContrast bright="15000" contrast="15000"/>
                    </a14:imgEffect>
                  </a14:imgLayer>
                </a14:imgProps>
              </a:ext>
              <a:ext uri="{28A0092B-C50C-407E-A947-70E740481C1C}">
                <a14:useLocalDpi xmlns:a14="http://schemas.microsoft.com/office/drawing/2010/main"/>
              </a:ext>
            </a:extLst>
          </a:blip>
          <a:stretch>
            <a:fillRect/>
          </a:stretch>
        </p:blipFill>
        <p:spPr>
          <a:xfrm>
            <a:off x="5240698" y="902330"/>
            <a:ext cx="1840634" cy="2088232"/>
          </a:xfrm>
          <a:prstGeom prst="rect">
            <a:avLst/>
          </a:prstGeom>
        </p:spPr>
      </p:pic>
      <p:pic>
        <p:nvPicPr>
          <p:cNvPr id="9" name="Picture 8"/>
          <p:cNvPicPr>
            <a:picLocks noChangeAspect="1"/>
          </p:cNvPicPr>
          <p:nvPr/>
        </p:nvPicPr>
        <p:blipFill rotWithShape="1">
          <a:blip r:embed="rId11">
            <a:extLst>
              <a:ext uri="{BEBA8EAE-BF5A-486C-A8C5-ECC9F3942E4B}">
                <a14:imgProps xmlns:a14="http://schemas.microsoft.com/office/drawing/2010/main">
                  <a14:imgLayer r:embed="rId12">
                    <a14:imgEffect>
                      <a14:backgroundRemoval t="5161" b="90000" l="9778" r="89778">
                        <a14:foregroundMark x1="68889" y1="24516" x2="63111" y2="26129"/>
                        <a14:foregroundMark x1="55111" y1="7097" x2="45778" y2="7097"/>
                        <a14:foregroundMark x1="58222" y1="5161" x2="52889" y2="5806"/>
                        <a14:foregroundMark x1="63556" y1="7097" x2="62222" y2="8387"/>
                        <a14:foregroundMark x1="63556" y1="63226" x2="63556" y2="63226"/>
                        <a14:foregroundMark x1="63111" y1="70645" x2="60444" y2="71613"/>
                        <a14:foregroundMark x1="67556" y1="72581" x2="62667" y2="74516"/>
                        <a14:foregroundMark x1="28000" y1="51613" x2="25333" y2="56452"/>
                        <a14:foregroundMark x1="19556" y1="58065" x2="30667" y2="58710"/>
                        <a14:foregroundMark x1="18667" y1="61613" x2="10667" y2="62903"/>
                        <a14:foregroundMark x1="67111" y1="60645" x2="69333" y2="61935"/>
                      </a14:backgroundRemoval>
                    </a14:imgEffect>
                  </a14:imgLayer>
                </a14:imgProps>
              </a:ext>
            </a:extLst>
          </a:blip>
          <a:srcRect l="10959" b="37960"/>
          <a:stretch/>
        </p:blipFill>
        <p:spPr>
          <a:xfrm flipH="1">
            <a:off x="6084168" y="907126"/>
            <a:ext cx="1944216" cy="1866428"/>
          </a:xfrm>
          <a:prstGeom prst="rect">
            <a:avLst/>
          </a:prstGeom>
        </p:spPr>
      </p:pic>
      <p:sp>
        <p:nvSpPr>
          <p:cNvPr id="10" name="Rectangle 9"/>
          <p:cNvSpPr/>
          <p:nvPr/>
        </p:nvSpPr>
        <p:spPr>
          <a:xfrm>
            <a:off x="467545" y="5301208"/>
            <a:ext cx="4555926" cy="1107996"/>
          </a:xfrm>
          <a:prstGeom prst="rect">
            <a:avLst/>
          </a:prstGeom>
        </p:spPr>
        <p:txBody>
          <a:bodyPr wrap="square">
            <a:spAutoFit/>
          </a:bodyPr>
          <a:lstStyle/>
          <a:p>
            <a:r>
              <a:rPr lang="en-US" i="0" dirty="0" smtClean="0">
                <a:effectLst>
                  <a:glow rad="101600">
                    <a:schemeClr val="tx1">
                      <a:alpha val="75000"/>
                    </a:schemeClr>
                  </a:glow>
                </a:effectLst>
              </a:rPr>
              <a:t>“</a:t>
            </a:r>
            <a:r>
              <a:rPr lang="en-US" i="0" dirty="0">
                <a:effectLst>
                  <a:glow rad="101600">
                    <a:schemeClr val="tx1">
                      <a:alpha val="75000"/>
                    </a:schemeClr>
                  </a:glow>
                </a:effectLst>
              </a:rPr>
              <a:t>perception, action, and cognition are grounded in social </a:t>
            </a:r>
            <a:r>
              <a:rPr lang="en-US" i="0" dirty="0" smtClean="0">
                <a:effectLst>
                  <a:glow rad="101600">
                    <a:schemeClr val="tx1">
                      <a:alpha val="75000"/>
                    </a:schemeClr>
                  </a:glow>
                </a:effectLst>
              </a:rPr>
              <a:t>interaction”</a:t>
            </a:r>
          </a:p>
          <a:p>
            <a:pPr algn="r"/>
            <a:r>
              <a:rPr lang="en-US" i="0" dirty="0" smtClean="0">
                <a:effectLst>
                  <a:glow rad="101600">
                    <a:schemeClr val="tx1">
                      <a:alpha val="75000"/>
                    </a:schemeClr>
                  </a:glow>
                </a:effectLst>
              </a:rPr>
              <a:t>(</a:t>
            </a:r>
            <a:r>
              <a:rPr lang="en-US" i="0" dirty="0" err="1" smtClean="0">
                <a:effectLst>
                  <a:glow rad="101600">
                    <a:schemeClr val="tx1">
                      <a:alpha val="75000"/>
                    </a:schemeClr>
                  </a:glow>
                </a:effectLst>
              </a:rPr>
              <a:t>Sebanz</a:t>
            </a:r>
            <a:r>
              <a:rPr lang="en-US" i="0" dirty="0" smtClean="0">
                <a:effectLst>
                  <a:glow rad="101600">
                    <a:schemeClr val="tx1">
                      <a:alpha val="75000"/>
                    </a:schemeClr>
                  </a:glow>
                </a:effectLst>
              </a:rPr>
              <a:t> &amp; </a:t>
            </a:r>
            <a:r>
              <a:rPr lang="en-US" i="0" dirty="0" err="1" smtClean="0">
                <a:effectLst>
                  <a:glow rad="101600">
                    <a:schemeClr val="tx1">
                      <a:alpha val="75000"/>
                    </a:schemeClr>
                  </a:glow>
                </a:effectLst>
              </a:rPr>
              <a:t>Knoblich</a:t>
            </a:r>
            <a:r>
              <a:rPr lang="en-US" i="0" dirty="0" smtClean="0">
                <a:effectLst>
                  <a:glow rad="101600">
                    <a:schemeClr val="tx1">
                      <a:alpha val="75000"/>
                    </a:schemeClr>
                  </a:glow>
                </a:effectLst>
              </a:rPr>
              <a:t> 2008)</a:t>
            </a:r>
            <a:endParaRPr lang="en-US" i="0" dirty="0">
              <a:effectLst>
                <a:glow rad="101600">
                  <a:schemeClr val="tx1">
                    <a:alpha val="75000"/>
                  </a:schemeClr>
                </a:glow>
              </a:effectLst>
            </a:endParaRPr>
          </a:p>
        </p:txBody>
      </p:sp>
      <p:pic>
        <p:nvPicPr>
          <p:cNvPr id="14" name="Picture 13" descr="moll.jpg"/>
          <p:cNvPicPr>
            <a:picLocks noChangeAspect="1"/>
          </p:cNvPicPr>
          <p:nvPr/>
        </p:nvPicPr>
        <p:blipFill rotWithShape="1">
          <a:blip r:embed="rId13">
            <a:grayscl/>
            <a:extLst>
              <a:ext uri="{BEBA8EAE-BF5A-486C-A8C5-ECC9F3942E4B}">
                <a14:imgProps xmlns:a14="http://schemas.microsoft.com/office/drawing/2010/main">
                  <a14:imgLayer r:embed="rId14">
                    <a14:imgEffect>
                      <a14:backgroundRemoval t="5000" b="99167" l="10000" r="90000">
                        <a14:foregroundMark x1="32500" y1="16667" x2="46250" y2="30833"/>
                        <a14:foregroundMark x1="43750" y1="5833" x2="43750" y2="24167"/>
                        <a14:foregroundMark x1="72500" y1="73333" x2="63125" y2="87500"/>
                        <a14:foregroundMark x1="43750" y1="82500" x2="70625" y2="82500"/>
                        <a14:foregroundMark x1="42500" y1="75833" x2="33125" y2="99167"/>
                        <a14:foregroundMark x1="12500" y1="85833" x2="10000" y2="97500"/>
                        <a14:backgroundMark x1="65000" y1="41667" x2="73125" y2="43333"/>
                        <a14:backgroundMark x1="66250" y1="52500" x2="75000" y2="52500"/>
                        <a14:backgroundMark x1="26250" y1="54167" x2="26250" y2="49167"/>
                      </a14:backgroundRemoval>
                    </a14:imgEffect>
                    <a14:imgEffect>
                      <a14:artisticGlowDiffused trans="50000" intensity="2"/>
                    </a14:imgEffect>
                    <a14:imgEffect>
                      <a14:colorTemperature colorTemp="8565"/>
                    </a14:imgEffect>
                    <a14:imgEffect>
                      <a14:brightnessContrast bright="54000" contrast="48000"/>
                    </a14:imgEffect>
                  </a14:imgLayer>
                </a14:imgProps>
              </a:ext>
              <a:ext uri="{28A0092B-C50C-407E-A947-70E740481C1C}">
                <a14:useLocalDpi xmlns:a14="http://schemas.microsoft.com/office/drawing/2010/main" val="0"/>
              </a:ext>
            </a:extLst>
          </a:blip>
          <a:srcRect r="36771" b="19556"/>
          <a:stretch/>
        </p:blipFill>
        <p:spPr>
          <a:xfrm>
            <a:off x="3779913" y="908721"/>
            <a:ext cx="1920001" cy="1832063"/>
          </a:xfrm>
          <a:prstGeom prst="rect">
            <a:avLst/>
          </a:prstGeom>
        </p:spPr>
      </p:pic>
      <p:sp>
        <p:nvSpPr>
          <p:cNvPr id="15" name="Rectangle 14"/>
          <p:cNvSpPr/>
          <p:nvPr/>
        </p:nvSpPr>
        <p:spPr>
          <a:xfrm>
            <a:off x="4285172" y="2558514"/>
            <a:ext cx="4555926" cy="1446550"/>
          </a:xfrm>
          <a:prstGeom prst="rect">
            <a:avLst/>
          </a:prstGeom>
        </p:spPr>
        <p:txBody>
          <a:bodyPr wrap="square">
            <a:spAutoFit/>
          </a:bodyPr>
          <a:lstStyle/>
          <a:p>
            <a:r>
              <a:rPr lang="en-US" i="0" dirty="0">
                <a:effectLst>
                  <a:glow rad="101600">
                    <a:schemeClr val="tx1">
                      <a:alpha val="75000"/>
                    </a:schemeClr>
                  </a:glow>
                </a:effectLst>
              </a:rPr>
              <a:t>“the unique aspects of human cognition ... were driven by, or even constituted by, social co</a:t>
            </a:r>
            <a:r>
              <a:rPr lang="en-US" i="0" dirty="0" smtClean="0">
                <a:effectLst>
                  <a:glow rad="101600">
                    <a:schemeClr val="tx1">
                      <a:alpha val="75000"/>
                    </a:schemeClr>
                  </a:glow>
                </a:effectLst>
              </a:rPr>
              <a:t>-operation”</a:t>
            </a:r>
          </a:p>
          <a:p>
            <a:pPr algn="r"/>
            <a:r>
              <a:rPr lang="en-US" i="0" dirty="0" smtClean="0">
                <a:effectLst>
                  <a:glow rad="101600">
                    <a:schemeClr val="tx1">
                      <a:alpha val="75000"/>
                    </a:schemeClr>
                  </a:glow>
                </a:effectLst>
              </a:rPr>
              <a:t>(Moll &amp; </a:t>
            </a:r>
            <a:r>
              <a:rPr lang="en-US" i="0" dirty="0" err="1" smtClean="0">
                <a:effectLst>
                  <a:glow rad="101600">
                    <a:schemeClr val="tx1">
                      <a:alpha val="75000"/>
                    </a:schemeClr>
                  </a:glow>
                </a:effectLst>
              </a:rPr>
              <a:t>Tomasello</a:t>
            </a:r>
            <a:r>
              <a:rPr lang="en-US" i="0" dirty="0" smtClean="0">
                <a:effectLst>
                  <a:glow rad="101600">
                    <a:schemeClr val="tx1">
                      <a:alpha val="75000"/>
                    </a:schemeClr>
                  </a:glow>
                </a:effectLst>
              </a:rPr>
              <a:t> 2007)</a:t>
            </a:r>
            <a:endParaRPr lang="en-US" i="0" dirty="0">
              <a:effectLst>
                <a:glow rad="101600">
                  <a:schemeClr val="tx1">
                    <a:alpha val="75000"/>
                  </a:schemeClr>
                </a:glow>
              </a:effectLst>
            </a:endParaRPr>
          </a:p>
        </p:txBody>
      </p:sp>
    </p:spTree>
    <p:extLst>
      <p:ext uri="{BB962C8B-B14F-4D97-AF65-F5344CB8AC3E}">
        <p14:creationId xmlns:p14="http://schemas.microsoft.com/office/powerpoint/2010/main" val="203385784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1916832"/>
            <a:ext cx="3779912" cy="4941168"/>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ectangle 16"/>
          <p:cNvSpPr/>
          <p:nvPr/>
        </p:nvSpPr>
        <p:spPr bwMode="auto">
          <a:xfrm>
            <a:off x="3779912" y="764704"/>
            <a:ext cx="2304256"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Rectangle 9"/>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Tree>
    <p:extLst>
      <p:ext uri="{BB962C8B-B14F-4D97-AF65-F5344CB8AC3E}">
        <p14:creationId xmlns:p14="http://schemas.microsoft.com/office/powerpoint/2010/main" val="110301182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bwMode="auto">
          <a:xfrm>
            <a:off x="512904" y="2659592"/>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4" name="Oval 3"/>
          <p:cNvSpPr/>
          <p:nvPr/>
        </p:nvSpPr>
        <p:spPr bwMode="auto">
          <a:xfrm>
            <a:off x="755577"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5580112" y="184482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6660232" y="2708920"/>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5868144" y="3789040"/>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5436096" y="508518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9" name="Oval 8"/>
          <p:cNvSpPr/>
          <p:nvPr/>
        </p:nvSpPr>
        <p:spPr bwMode="auto">
          <a:xfrm>
            <a:off x="899592" y="4077072"/>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11" name="Rectangle 10"/>
          <p:cNvSpPr/>
          <p:nvPr/>
        </p:nvSpPr>
        <p:spPr bwMode="auto">
          <a:xfrm>
            <a:off x="3779912" y="764704"/>
            <a:ext cx="2304256"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2" name="Rectangle 11"/>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Tree>
    <p:extLst>
      <p:ext uri="{BB962C8B-B14F-4D97-AF65-F5344CB8AC3E}">
        <p14:creationId xmlns:p14="http://schemas.microsoft.com/office/powerpoint/2010/main" val="356740937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bwMode="auto">
          <a:xfrm>
            <a:off x="512904" y="2659592"/>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4" name="Oval 3"/>
          <p:cNvSpPr/>
          <p:nvPr/>
        </p:nvSpPr>
        <p:spPr bwMode="auto">
          <a:xfrm>
            <a:off x="755577"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5580112" y="184482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6660232" y="2708920"/>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5868144" y="3789040"/>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5436096" y="508518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9" name="Oval 8"/>
          <p:cNvSpPr/>
          <p:nvPr/>
        </p:nvSpPr>
        <p:spPr bwMode="auto">
          <a:xfrm>
            <a:off x="899592" y="4077072"/>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cxnSp>
        <p:nvCxnSpPr>
          <p:cNvPr id="11" name="Curved Connector 10"/>
          <p:cNvCxnSpPr>
            <a:stCxn id="12" idx="0"/>
          </p:cNvCxnSpPr>
          <p:nvPr/>
        </p:nvCxnSpPr>
        <p:spPr bwMode="auto">
          <a:xfrm rot="5400000" flipH="1" flipV="1">
            <a:off x="4860032" y="2492896"/>
            <a:ext cx="1080120" cy="2520280"/>
          </a:xfrm>
          <a:prstGeom prst="curvedConnector2">
            <a:avLst/>
          </a:prstGeom>
          <a:solidFill>
            <a:srgbClr val="00B8FF"/>
          </a:solidFill>
          <a:ln w="38100" cap="flat" cmpd="sng" algn="ctr">
            <a:solidFill>
              <a:srgbClr val="FFFFFF"/>
            </a:solidFill>
            <a:prstDash val="solid"/>
            <a:round/>
            <a:headEnd type="none" w="med" len="med"/>
            <a:tailEnd type="arrow"/>
          </a:ln>
          <a:effectLst>
            <a:glow rad="50800">
              <a:schemeClr val="tx1">
                <a:alpha val="75000"/>
              </a:schemeClr>
            </a:glow>
          </a:effectLst>
        </p:spPr>
      </p:cxnSp>
      <p:sp>
        <p:nvSpPr>
          <p:cNvPr id="12" name="Rounded Rectangle 11"/>
          <p:cNvSpPr/>
          <p:nvPr/>
        </p:nvSpPr>
        <p:spPr bwMode="auto">
          <a:xfrm>
            <a:off x="3419873" y="4293096"/>
            <a:ext cx="1440160" cy="864096"/>
          </a:xfrm>
          <a:prstGeom prst="roundRect">
            <a:avLst/>
          </a:prstGeom>
          <a:solidFill>
            <a:srgbClr val="FFFFFF"/>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shared intention</a:t>
            </a:r>
            <a:endParaRPr kumimoji="0" lang="en-US" sz="2200" b="0" i="0" u="none" strike="noStrike" cap="none" normalizeH="0" baseline="0" dirty="0">
              <a:ln>
                <a:noFill/>
              </a:ln>
              <a:solidFill>
                <a:schemeClr val="tx1"/>
              </a:solidFill>
              <a:effectLst/>
              <a:latin typeface="Myriad Web" charset="0"/>
            </a:endParaRPr>
          </a:p>
        </p:txBody>
      </p:sp>
      <p:cxnSp>
        <p:nvCxnSpPr>
          <p:cNvPr id="13" name="Curved Connector 12"/>
          <p:cNvCxnSpPr>
            <a:stCxn id="12" idx="0"/>
          </p:cNvCxnSpPr>
          <p:nvPr/>
        </p:nvCxnSpPr>
        <p:spPr bwMode="auto">
          <a:xfrm rot="16200000" flipV="1">
            <a:off x="2843808" y="2996952"/>
            <a:ext cx="648072" cy="1944216"/>
          </a:xfrm>
          <a:prstGeom prst="curvedConnector2">
            <a:avLst/>
          </a:prstGeom>
          <a:solidFill>
            <a:srgbClr val="00B8FF"/>
          </a:solidFill>
          <a:ln w="38100" cap="flat" cmpd="sng" algn="ctr">
            <a:solidFill>
              <a:srgbClr val="FFFFFF"/>
            </a:solidFill>
            <a:prstDash val="solid"/>
            <a:round/>
            <a:headEnd type="none" w="med" len="med"/>
            <a:tailEnd type="arrow"/>
          </a:ln>
          <a:effectLst/>
        </p:spPr>
      </p:cxnSp>
      <p:sp>
        <p:nvSpPr>
          <p:cNvPr id="14" name="Text Box 2"/>
          <p:cNvSpPr txBox="1">
            <a:spLocks noChangeArrowheads="1"/>
          </p:cNvSpPr>
          <p:nvPr/>
        </p:nvSpPr>
        <p:spPr bwMode="auto">
          <a:xfrm rot="808668">
            <a:off x="2472886" y="3393613"/>
            <a:ext cx="1640855" cy="433068"/>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dirty="0" smtClean="0"/>
              <a:t>coordinates</a:t>
            </a:r>
            <a:endParaRPr lang="en-US" dirty="0"/>
          </a:p>
        </p:txBody>
      </p:sp>
      <p:sp>
        <p:nvSpPr>
          <p:cNvPr id="15" name="Text Box 2"/>
          <p:cNvSpPr txBox="1">
            <a:spLocks noChangeArrowheads="1"/>
          </p:cNvSpPr>
          <p:nvPr/>
        </p:nvSpPr>
        <p:spPr bwMode="auto">
          <a:xfrm rot="20189720">
            <a:off x="4271476" y="3063202"/>
            <a:ext cx="1640855" cy="433068"/>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dirty="0" smtClean="0"/>
              <a:t>represents</a:t>
            </a:r>
            <a:endParaRPr lang="en-US" dirty="0"/>
          </a:p>
        </p:txBody>
      </p:sp>
      <p:sp>
        <p:nvSpPr>
          <p:cNvPr id="16" name="Rectangle 15"/>
          <p:cNvSpPr/>
          <p:nvPr/>
        </p:nvSpPr>
        <p:spPr bwMode="auto">
          <a:xfrm>
            <a:off x="3779912" y="764704"/>
            <a:ext cx="2304256"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ectangle 16"/>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Tree>
    <p:extLst>
      <p:ext uri="{BB962C8B-B14F-4D97-AF65-F5344CB8AC3E}">
        <p14:creationId xmlns:p14="http://schemas.microsoft.com/office/powerpoint/2010/main" val="108948780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bwMode="auto">
          <a:xfrm>
            <a:off x="512904" y="2659592"/>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4" name="Oval 3"/>
          <p:cNvSpPr/>
          <p:nvPr/>
        </p:nvSpPr>
        <p:spPr bwMode="auto">
          <a:xfrm>
            <a:off x="755577"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5580112" y="184482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6660232" y="2708920"/>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5868144" y="3789040"/>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5436096" y="508518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9" name="Oval 8"/>
          <p:cNvSpPr/>
          <p:nvPr/>
        </p:nvSpPr>
        <p:spPr bwMode="auto">
          <a:xfrm>
            <a:off x="899592" y="4077072"/>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cxnSp>
        <p:nvCxnSpPr>
          <p:cNvPr id="11" name="Curved Connector 10"/>
          <p:cNvCxnSpPr>
            <a:stCxn id="12" idx="0"/>
          </p:cNvCxnSpPr>
          <p:nvPr/>
        </p:nvCxnSpPr>
        <p:spPr bwMode="auto">
          <a:xfrm rot="5400000" flipH="1" flipV="1">
            <a:off x="4860032" y="2492896"/>
            <a:ext cx="1080120" cy="2520280"/>
          </a:xfrm>
          <a:prstGeom prst="curvedConnector2">
            <a:avLst/>
          </a:prstGeom>
          <a:solidFill>
            <a:srgbClr val="00B8FF"/>
          </a:solidFill>
          <a:ln w="38100" cap="flat" cmpd="sng" algn="ctr">
            <a:solidFill>
              <a:schemeClr val="tx1">
                <a:lumMod val="50000"/>
                <a:lumOff val="50000"/>
              </a:schemeClr>
            </a:solidFill>
            <a:prstDash val="solid"/>
            <a:round/>
            <a:headEnd type="none" w="med" len="med"/>
            <a:tailEnd type="arrow"/>
          </a:ln>
          <a:effectLst>
            <a:glow rad="50800">
              <a:schemeClr val="tx1">
                <a:alpha val="75000"/>
              </a:schemeClr>
            </a:glow>
          </a:effectLst>
        </p:spPr>
      </p:cxnSp>
      <p:sp>
        <p:nvSpPr>
          <p:cNvPr id="12" name="Rounded Rectangle 11"/>
          <p:cNvSpPr/>
          <p:nvPr/>
        </p:nvSpPr>
        <p:spPr bwMode="auto">
          <a:xfrm>
            <a:off x="3419873" y="4293096"/>
            <a:ext cx="1440160" cy="864096"/>
          </a:xfrm>
          <a:prstGeom prst="roundRect">
            <a:avLst/>
          </a:prstGeom>
          <a:solidFill>
            <a:schemeClr val="tx1">
              <a:lumMod val="50000"/>
              <a:lumOff val="50000"/>
            </a:scheme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shared intention</a:t>
            </a:r>
            <a:endParaRPr kumimoji="0" lang="en-US" sz="2200" b="0" i="0" u="none" strike="noStrike" cap="none" normalizeH="0" baseline="0" dirty="0">
              <a:ln>
                <a:noFill/>
              </a:ln>
              <a:solidFill>
                <a:schemeClr val="tx1"/>
              </a:solidFill>
              <a:effectLst/>
              <a:latin typeface="Myriad Web" charset="0"/>
            </a:endParaRPr>
          </a:p>
        </p:txBody>
      </p:sp>
      <p:cxnSp>
        <p:nvCxnSpPr>
          <p:cNvPr id="13" name="Curved Connector 12"/>
          <p:cNvCxnSpPr>
            <a:stCxn id="12" idx="0"/>
          </p:cNvCxnSpPr>
          <p:nvPr/>
        </p:nvCxnSpPr>
        <p:spPr bwMode="auto">
          <a:xfrm rot="16200000" flipV="1">
            <a:off x="2843808" y="2996952"/>
            <a:ext cx="648072" cy="1944216"/>
          </a:xfrm>
          <a:prstGeom prst="curvedConnector2">
            <a:avLst/>
          </a:prstGeom>
          <a:solidFill>
            <a:srgbClr val="00B8FF"/>
          </a:solidFill>
          <a:ln w="38100" cap="flat" cmpd="sng" algn="ctr">
            <a:solidFill>
              <a:schemeClr val="tx1">
                <a:lumMod val="50000"/>
                <a:lumOff val="50000"/>
              </a:schemeClr>
            </a:solidFill>
            <a:prstDash val="solid"/>
            <a:round/>
            <a:headEnd type="none" w="med" len="med"/>
            <a:tailEnd type="arrow"/>
          </a:ln>
          <a:effectLst/>
        </p:spPr>
      </p:cxnSp>
      <p:sp>
        <p:nvSpPr>
          <p:cNvPr id="14" name="Text Box 2"/>
          <p:cNvSpPr txBox="1">
            <a:spLocks noChangeArrowheads="1"/>
          </p:cNvSpPr>
          <p:nvPr/>
        </p:nvSpPr>
        <p:spPr bwMode="auto">
          <a:xfrm rot="808668">
            <a:off x="2472886" y="3393613"/>
            <a:ext cx="1640855" cy="433068"/>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dirty="0" smtClean="0">
                <a:solidFill>
                  <a:srgbClr val="595959"/>
                </a:solidFill>
              </a:rPr>
              <a:t>coordinates</a:t>
            </a:r>
            <a:endParaRPr lang="en-US" dirty="0">
              <a:solidFill>
                <a:srgbClr val="595959"/>
              </a:solidFill>
            </a:endParaRPr>
          </a:p>
        </p:txBody>
      </p:sp>
      <p:sp>
        <p:nvSpPr>
          <p:cNvPr id="15" name="Text Box 2"/>
          <p:cNvSpPr txBox="1">
            <a:spLocks noChangeArrowheads="1"/>
          </p:cNvSpPr>
          <p:nvPr/>
        </p:nvSpPr>
        <p:spPr bwMode="auto">
          <a:xfrm rot="20189720">
            <a:off x="4271476" y="3063202"/>
            <a:ext cx="1640855" cy="433068"/>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dirty="0" smtClean="0">
                <a:solidFill>
                  <a:srgbClr val="595959"/>
                </a:solidFill>
              </a:rPr>
              <a:t>represents</a:t>
            </a:r>
            <a:endParaRPr lang="en-US" dirty="0">
              <a:solidFill>
                <a:srgbClr val="595959"/>
              </a:solidFill>
            </a:endParaRPr>
          </a:p>
        </p:txBody>
      </p:sp>
      <p:cxnSp>
        <p:nvCxnSpPr>
          <p:cNvPr id="16" name="Curved Connector 15"/>
          <p:cNvCxnSpPr>
            <a:stCxn id="17" idx="0"/>
          </p:cNvCxnSpPr>
          <p:nvPr/>
        </p:nvCxnSpPr>
        <p:spPr bwMode="auto">
          <a:xfrm rot="15868923" flipH="1">
            <a:off x="4527243" y="1093307"/>
            <a:ext cx="1080120" cy="3096344"/>
          </a:xfrm>
          <a:prstGeom prst="curvedConnector2">
            <a:avLst/>
          </a:prstGeom>
          <a:solidFill>
            <a:srgbClr val="00B8FF"/>
          </a:solidFill>
          <a:ln w="38100" cap="flat" cmpd="sng" algn="ctr">
            <a:solidFill>
              <a:srgbClr val="FFFFFF"/>
            </a:solidFill>
            <a:prstDash val="solid"/>
            <a:round/>
            <a:headEnd type="none" w="med" len="med"/>
            <a:tailEnd type="none"/>
          </a:ln>
          <a:effectLst>
            <a:glow rad="50800">
              <a:schemeClr val="tx1">
                <a:alpha val="75000"/>
              </a:schemeClr>
            </a:glow>
          </a:effectLst>
        </p:spPr>
      </p:cxnSp>
      <p:sp>
        <p:nvSpPr>
          <p:cNvPr id="17" name="Rounded Rectangle 16"/>
          <p:cNvSpPr/>
          <p:nvPr/>
        </p:nvSpPr>
        <p:spPr bwMode="auto">
          <a:xfrm rot="21268923" flipV="1">
            <a:off x="2136684" y="1390696"/>
            <a:ext cx="2592288" cy="864096"/>
          </a:xfrm>
          <a:prstGeom prst="roundRect">
            <a:avLst/>
          </a:prstGeom>
          <a:solidFill>
            <a:srgbClr val="FFFFFF"/>
          </a:solidFill>
          <a:ln w="38100" cap="flat" cmpd="sng" algn="ctr">
            <a:noFill/>
            <a:prstDash val="solid"/>
            <a:round/>
            <a:headEnd type="none" w="med" len="med"/>
            <a:tailEnd type="none" w="med" len="med"/>
          </a:ln>
          <a:effectLst>
            <a:glow rad="254000">
              <a:schemeClr val="tx1">
                <a:alpha val="75000"/>
              </a:schemeClr>
            </a:glow>
          </a:effectLst>
        </p:spPr>
        <p:txBody>
          <a:bodyPr vert="horz" wrap="square" lIns="91440" tIns="45720" rIns="91440" bIns="45720" numCol="1" rtlCol="0" anchor="ctr" anchorCtr="0" compatLnSpc="1">
            <a:prstTxWarp prst="textNoShape">
              <a:avLst/>
            </a:prstTxWarp>
            <a:scene3d>
              <a:camera prst="orthographicFront">
                <a:rot lat="0" lon="0" rev="10800000"/>
              </a:camera>
              <a:lightRig rig="threePt" dir="t"/>
            </a:scene3d>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a:t>
            </a:r>
            <a:endParaRPr kumimoji="0" lang="en-US" sz="2200" b="0" i="0" u="none" strike="noStrike" cap="none" normalizeH="0" baseline="0" dirty="0">
              <a:ln>
                <a:noFill/>
              </a:ln>
              <a:solidFill>
                <a:schemeClr val="tx1"/>
              </a:solidFill>
              <a:effectLst/>
              <a:latin typeface="Myriad Web" charset="0"/>
            </a:endParaRPr>
          </a:p>
        </p:txBody>
      </p:sp>
      <p:cxnSp>
        <p:nvCxnSpPr>
          <p:cNvPr id="18" name="Curved Connector 17"/>
          <p:cNvCxnSpPr>
            <a:stCxn id="17" idx="0"/>
          </p:cNvCxnSpPr>
          <p:nvPr/>
        </p:nvCxnSpPr>
        <p:spPr bwMode="auto">
          <a:xfrm rot="5400000">
            <a:off x="2282954" y="2165574"/>
            <a:ext cx="1104202" cy="1278637"/>
          </a:xfrm>
          <a:prstGeom prst="curvedConnector2">
            <a:avLst/>
          </a:prstGeom>
          <a:solidFill>
            <a:srgbClr val="00B8FF"/>
          </a:solidFill>
          <a:ln w="38100" cap="flat" cmpd="sng" algn="ctr">
            <a:solidFill>
              <a:srgbClr val="FFFFFF"/>
            </a:solidFill>
            <a:prstDash val="solid"/>
            <a:round/>
            <a:headEnd type="none" w="med" len="med"/>
            <a:tailEnd type="none"/>
          </a:ln>
          <a:effectLst/>
        </p:spPr>
      </p:cxnSp>
      <p:sp>
        <p:nvSpPr>
          <p:cNvPr id="19" name="Rectangle 18"/>
          <p:cNvSpPr/>
          <p:nvPr/>
        </p:nvSpPr>
        <p:spPr bwMode="auto">
          <a:xfrm>
            <a:off x="3779912" y="764704"/>
            <a:ext cx="2304256"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0" name="Rectangle 19"/>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Tree>
    <p:extLst>
      <p:ext uri="{BB962C8B-B14F-4D97-AF65-F5344CB8AC3E}">
        <p14:creationId xmlns:p14="http://schemas.microsoft.com/office/powerpoint/2010/main" val="4593889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0F3B00">
              <a:alpha val="6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Rectangle 9"/>
          <p:cNvSpPr/>
          <p:nvPr/>
        </p:nvSpPr>
        <p:spPr>
          <a:xfrm>
            <a:off x="592139" y="369240"/>
            <a:ext cx="7796286"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Detour</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Goals are not intentions</a:t>
            </a:r>
            <a:endParaRPr lang="en-US" i="0" dirty="0">
              <a:effectLst>
                <a:glow rad="101600">
                  <a:schemeClr val="tx1">
                    <a:alpha val="75000"/>
                  </a:schemeClr>
                </a:glow>
              </a:effectLst>
            </a:endParaRPr>
          </a:p>
        </p:txBody>
      </p:sp>
    </p:spTree>
    <p:extLst>
      <p:ext uri="{BB962C8B-B14F-4D97-AF65-F5344CB8AC3E}">
        <p14:creationId xmlns:p14="http://schemas.microsoft.com/office/powerpoint/2010/main" val="3241910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0" y="0"/>
            <a:ext cx="9144000" cy="6858000"/>
          </a:xfrm>
          <a:prstGeom prst="rect">
            <a:avLst/>
          </a:prstGeom>
          <a:solidFill>
            <a:srgbClr val="0F3B00">
              <a:alpha val="6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an action and the goal (or goals) to which it is directed?</a:t>
            </a:r>
            <a:endParaRPr lang="en-US" i="0" dirty="0"/>
          </a:p>
        </p:txBody>
      </p:sp>
      <p:sp>
        <p:nvSpPr>
          <p:cNvPr id="4" name="Oval 3"/>
          <p:cNvSpPr/>
          <p:nvPr/>
        </p:nvSpPr>
        <p:spPr bwMode="auto">
          <a:xfrm>
            <a:off x="755576"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6660232" y="2708920"/>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7" name="Oval 16"/>
          <p:cNvSpPr/>
          <p:nvPr/>
        </p:nvSpPr>
        <p:spPr bwMode="auto">
          <a:xfrm>
            <a:off x="5580112" y="184482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9" name="Oval 18"/>
          <p:cNvSpPr/>
          <p:nvPr/>
        </p:nvSpPr>
        <p:spPr bwMode="auto">
          <a:xfrm>
            <a:off x="5868144" y="3789040"/>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20" name="Oval 19"/>
          <p:cNvSpPr/>
          <p:nvPr/>
        </p:nvSpPr>
        <p:spPr bwMode="auto">
          <a:xfrm>
            <a:off x="5436096" y="508518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Tree>
    <p:extLst>
      <p:ext uri="{BB962C8B-B14F-4D97-AF65-F5344CB8AC3E}">
        <p14:creationId xmlns:p14="http://schemas.microsoft.com/office/powerpoint/2010/main" val="87630040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0" y="0"/>
            <a:ext cx="9144000" cy="6858000"/>
          </a:xfrm>
          <a:prstGeom prst="rect">
            <a:avLst/>
          </a:prstGeom>
          <a:solidFill>
            <a:srgbClr val="0F3B00">
              <a:alpha val="6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an action and the goal (or goals) to which it is directed?</a:t>
            </a:r>
            <a:endParaRPr lang="en-US" i="0" dirty="0"/>
          </a:p>
        </p:txBody>
      </p:sp>
      <p:sp>
        <p:nvSpPr>
          <p:cNvPr id="4" name="Oval 3"/>
          <p:cNvSpPr/>
          <p:nvPr/>
        </p:nvSpPr>
        <p:spPr bwMode="auto">
          <a:xfrm>
            <a:off x="755576"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9" name="Oval 8"/>
          <p:cNvSpPr/>
          <p:nvPr/>
        </p:nvSpPr>
        <p:spPr bwMode="auto">
          <a:xfrm>
            <a:off x="5580112" y="184482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0" name="Oval 9"/>
          <p:cNvSpPr/>
          <p:nvPr/>
        </p:nvSpPr>
        <p:spPr bwMode="auto">
          <a:xfrm>
            <a:off x="6660232" y="2708920"/>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Oval 10"/>
          <p:cNvSpPr/>
          <p:nvPr/>
        </p:nvSpPr>
        <p:spPr bwMode="auto">
          <a:xfrm>
            <a:off x="5868144" y="3789040"/>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2" name="Oval 11"/>
          <p:cNvSpPr/>
          <p:nvPr/>
        </p:nvSpPr>
        <p:spPr bwMode="auto">
          <a:xfrm>
            <a:off x="5436096" y="508518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Tree>
    <p:extLst>
      <p:ext uri="{BB962C8B-B14F-4D97-AF65-F5344CB8AC3E}">
        <p14:creationId xmlns:p14="http://schemas.microsoft.com/office/powerpoint/2010/main" val="372586972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bwMode="auto">
          <a:xfrm>
            <a:off x="0" y="0"/>
            <a:ext cx="9144000" cy="6858000"/>
          </a:xfrm>
          <a:prstGeom prst="rect">
            <a:avLst/>
          </a:prstGeom>
          <a:solidFill>
            <a:srgbClr val="0F3B00">
              <a:alpha val="6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an action and the goal (or goals) to which it is directed?</a:t>
            </a:r>
            <a:endParaRPr lang="en-US" i="0" dirty="0"/>
          </a:p>
        </p:txBody>
      </p:sp>
      <p:sp>
        <p:nvSpPr>
          <p:cNvPr id="4" name="Oval 3"/>
          <p:cNvSpPr/>
          <p:nvPr/>
        </p:nvSpPr>
        <p:spPr bwMode="auto">
          <a:xfrm>
            <a:off x="755576"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5580112" y="184482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6660232" y="2708920"/>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5868144" y="3789040"/>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5436096" y="508518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2" name="Curved Connector 11"/>
          <p:cNvCxnSpPr>
            <a:stCxn id="2" idx="0"/>
            <a:endCxn id="6" idx="2"/>
          </p:cNvCxnSpPr>
          <p:nvPr/>
        </p:nvCxnSpPr>
        <p:spPr bwMode="auto">
          <a:xfrm rot="5400000" flipH="1" flipV="1">
            <a:off x="4572000" y="2204864"/>
            <a:ext cx="1080120" cy="3096344"/>
          </a:xfrm>
          <a:prstGeom prst="curvedConnector2">
            <a:avLst/>
          </a:prstGeom>
          <a:solidFill>
            <a:srgbClr val="00B8FF"/>
          </a:solidFill>
          <a:ln w="38100" cap="flat" cmpd="sng" algn="ctr">
            <a:solidFill>
              <a:srgbClr val="FFFFFF"/>
            </a:solidFill>
            <a:prstDash val="solid"/>
            <a:round/>
            <a:headEnd type="none" w="med" len="med"/>
            <a:tailEnd type="arrow"/>
          </a:ln>
          <a:effectLst>
            <a:glow rad="50800">
              <a:srgbClr val="0F3B00">
                <a:alpha val="75000"/>
              </a:srgbClr>
            </a:glow>
          </a:effectLst>
        </p:spPr>
      </p:cxnSp>
      <p:sp>
        <p:nvSpPr>
          <p:cNvPr id="2" name="Rounded Rectangle 1"/>
          <p:cNvSpPr/>
          <p:nvPr/>
        </p:nvSpPr>
        <p:spPr bwMode="auto">
          <a:xfrm>
            <a:off x="2267744" y="4293096"/>
            <a:ext cx="2592288" cy="864096"/>
          </a:xfrm>
          <a:prstGeom prst="roundRect">
            <a:avLst/>
          </a:prstGeom>
          <a:solidFill>
            <a:srgbClr val="FFFFFF"/>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a:t>
            </a:r>
            <a:r>
              <a:rPr kumimoji="0" lang="en-US" sz="2200" b="0" i="0" u="none" strike="noStrike" cap="none" normalizeH="0" dirty="0" smtClean="0">
                <a:ln>
                  <a:noFill/>
                </a:ln>
                <a:solidFill>
                  <a:schemeClr val="tx1"/>
                </a:solidFill>
                <a:effectLst/>
                <a:latin typeface="Myriad Web" charset="0"/>
              </a:rPr>
              <a:t> or other goal-state</a:t>
            </a:r>
            <a:endParaRPr kumimoji="0" lang="en-US" sz="2200" b="0" i="0" u="none" strike="noStrike" cap="none" normalizeH="0" baseline="0" dirty="0">
              <a:ln>
                <a:noFill/>
              </a:ln>
              <a:solidFill>
                <a:schemeClr val="tx1"/>
              </a:solidFill>
              <a:effectLst/>
              <a:latin typeface="Myriad Web" charset="0"/>
            </a:endParaRPr>
          </a:p>
        </p:txBody>
      </p:sp>
      <p:cxnSp>
        <p:nvCxnSpPr>
          <p:cNvPr id="10" name="Curved Connector 9"/>
          <p:cNvCxnSpPr>
            <a:stCxn id="2" idx="0"/>
            <a:endCxn id="4" idx="6"/>
          </p:cNvCxnSpPr>
          <p:nvPr/>
        </p:nvCxnSpPr>
        <p:spPr bwMode="auto">
          <a:xfrm rot="16200000" flipV="1">
            <a:off x="2231740" y="2960948"/>
            <a:ext cx="864096" cy="1800200"/>
          </a:xfrm>
          <a:prstGeom prst="curvedConnector2">
            <a:avLst/>
          </a:prstGeom>
          <a:solidFill>
            <a:srgbClr val="00B8FF"/>
          </a:solidFill>
          <a:ln w="38100" cap="flat" cmpd="sng" algn="ctr">
            <a:solidFill>
              <a:srgbClr val="FFFFFF"/>
            </a:solidFill>
            <a:prstDash val="solid"/>
            <a:round/>
            <a:headEnd type="none" w="med" len="med"/>
            <a:tailEnd type="arrow"/>
          </a:ln>
          <a:effectLst/>
        </p:spPr>
      </p:cxnSp>
    </p:spTree>
    <p:extLst>
      <p:ext uri="{BB962C8B-B14F-4D97-AF65-F5344CB8AC3E}">
        <p14:creationId xmlns:p14="http://schemas.microsoft.com/office/powerpoint/2010/main" val="183654304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bwMode="auto">
          <a:xfrm>
            <a:off x="0" y="0"/>
            <a:ext cx="9144000" cy="6858000"/>
          </a:xfrm>
          <a:prstGeom prst="rect">
            <a:avLst/>
          </a:prstGeom>
          <a:solidFill>
            <a:srgbClr val="0F3B00">
              <a:alpha val="6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an action and the goal (or goals) to which it is directed?</a:t>
            </a:r>
            <a:endParaRPr lang="en-US" i="0" dirty="0"/>
          </a:p>
        </p:txBody>
      </p:sp>
      <p:sp>
        <p:nvSpPr>
          <p:cNvPr id="4" name="Oval 3"/>
          <p:cNvSpPr/>
          <p:nvPr/>
        </p:nvSpPr>
        <p:spPr bwMode="auto">
          <a:xfrm>
            <a:off x="755576"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5580112" y="184482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6660232" y="2708920"/>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5868144" y="3789040"/>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5436096" y="508518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4" name="Curved Connector 13"/>
          <p:cNvCxnSpPr>
            <a:stCxn id="15" idx="0"/>
          </p:cNvCxnSpPr>
          <p:nvPr/>
        </p:nvCxnSpPr>
        <p:spPr bwMode="auto">
          <a:xfrm rot="15868923" flipH="1">
            <a:off x="4527243" y="1093306"/>
            <a:ext cx="1080120" cy="3096344"/>
          </a:xfrm>
          <a:prstGeom prst="curvedConnector2">
            <a:avLst/>
          </a:prstGeom>
          <a:solidFill>
            <a:srgbClr val="00B8FF"/>
          </a:solidFill>
          <a:ln w="38100" cap="flat" cmpd="sng" algn="ctr">
            <a:solidFill>
              <a:srgbClr val="FFFFFF"/>
            </a:solidFill>
            <a:prstDash val="solid"/>
            <a:round/>
            <a:headEnd type="none" w="med" len="med"/>
            <a:tailEnd type="none"/>
          </a:ln>
          <a:effectLst>
            <a:glow rad="50800">
              <a:srgbClr val="0F3B00">
                <a:alpha val="75000"/>
              </a:srgbClr>
            </a:glow>
          </a:effectLst>
        </p:spPr>
      </p:cxnSp>
      <p:cxnSp>
        <p:nvCxnSpPr>
          <p:cNvPr id="16" name="Curved Connector 15"/>
          <p:cNvCxnSpPr>
            <a:stCxn id="15" idx="0"/>
          </p:cNvCxnSpPr>
          <p:nvPr/>
        </p:nvCxnSpPr>
        <p:spPr bwMode="auto">
          <a:xfrm rot="5068923">
            <a:off x="2187942" y="1869287"/>
            <a:ext cx="864096" cy="1800200"/>
          </a:xfrm>
          <a:prstGeom prst="curvedConnector2">
            <a:avLst/>
          </a:prstGeom>
          <a:solidFill>
            <a:srgbClr val="00B8FF"/>
          </a:solidFill>
          <a:ln w="38100" cap="flat" cmpd="sng" algn="ctr">
            <a:solidFill>
              <a:srgbClr val="FFFFFF"/>
            </a:solidFill>
            <a:prstDash val="solid"/>
            <a:round/>
            <a:headEnd type="none" w="med" len="med"/>
            <a:tailEnd type="none"/>
          </a:ln>
          <a:effectLst/>
        </p:spPr>
      </p:cxnSp>
      <p:sp>
        <p:nvSpPr>
          <p:cNvPr id="15" name="Rounded Rectangle 14"/>
          <p:cNvSpPr/>
          <p:nvPr/>
        </p:nvSpPr>
        <p:spPr bwMode="auto">
          <a:xfrm rot="21268923" flipV="1">
            <a:off x="2136684" y="1390696"/>
            <a:ext cx="2592288" cy="864096"/>
          </a:xfrm>
          <a:prstGeom prst="roundRect">
            <a:avLst/>
          </a:prstGeom>
          <a:solidFill>
            <a:srgbClr val="FFFFFF"/>
          </a:solidFill>
          <a:ln w="38100" cap="flat" cmpd="sng" algn="ctr">
            <a:noFill/>
            <a:prstDash val="solid"/>
            <a:round/>
            <a:headEnd type="none" w="med" len="med"/>
            <a:tailEnd type="none" w="med" len="med"/>
          </a:ln>
          <a:effectLst>
            <a:glow rad="254000">
              <a:schemeClr val="tx1">
                <a:alpha val="75000"/>
              </a:schemeClr>
            </a:glow>
          </a:effectLst>
        </p:spPr>
        <p:txBody>
          <a:bodyPr vert="horz" wrap="square" lIns="91440" tIns="45720" rIns="91440" bIns="45720" numCol="1" rtlCol="0" anchor="t" anchorCtr="0" compatLnSpc="1">
            <a:prstTxWarp prst="textNoShape">
              <a:avLst/>
            </a:prstTxWarp>
            <a:scene3d>
              <a:camera prst="orthographicFront">
                <a:rot lat="0" lon="0" rev="10800000"/>
              </a:camera>
              <a:lightRig rig="threePt" dir="t"/>
            </a:scene3d>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teleological function</a:t>
            </a:r>
            <a:endParaRPr kumimoji="0" lang="en-US" sz="2200" b="0" i="0" u="none" strike="noStrike" cap="none" normalizeH="0" baseline="0" dirty="0">
              <a:ln>
                <a:noFill/>
              </a:ln>
              <a:solidFill>
                <a:schemeClr val="tx1"/>
              </a:solidFill>
              <a:effectLst/>
              <a:latin typeface="Myriad Web" charset="0"/>
            </a:endParaRPr>
          </a:p>
        </p:txBody>
      </p:sp>
      <p:cxnSp>
        <p:nvCxnSpPr>
          <p:cNvPr id="17" name="Curved Connector 16"/>
          <p:cNvCxnSpPr/>
          <p:nvPr/>
        </p:nvCxnSpPr>
        <p:spPr bwMode="auto">
          <a:xfrm rot="5400000" flipH="1" flipV="1">
            <a:off x="4572000" y="2204864"/>
            <a:ext cx="1080120" cy="3096344"/>
          </a:xfrm>
          <a:prstGeom prst="curvedConnector2">
            <a:avLst/>
          </a:prstGeom>
          <a:solidFill>
            <a:srgbClr val="00B8FF"/>
          </a:solidFill>
          <a:ln w="38100" cap="flat" cmpd="sng" algn="ctr">
            <a:solidFill>
              <a:srgbClr val="FFFFFF">
                <a:alpha val="34000"/>
              </a:srgbClr>
            </a:solidFill>
            <a:prstDash val="solid"/>
            <a:round/>
            <a:headEnd type="none" w="med" len="med"/>
            <a:tailEnd type="arrow"/>
          </a:ln>
          <a:effectLst>
            <a:glow rad="50800">
              <a:srgbClr val="0F3B00">
                <a:alpha val="34000"/>
              </a:srgbClr>
            </a:glow>
          </a:effectLst>
        </p:spPr>
      </p:cxnSp>
      <p:sp>
        <p:nvSpPr>
          <p:cNvPr id="2" name="Rounded Rectangle 1"/>
          <p:cNvSpPr/>
          <p:nvPr/>
        </p:nvSpPr>
        <p:spPr bwMode="auto">
          <a:xfrm>
            <a:off x="2267744" y="4293096"/>
            <a:ext cx="2592288" cy="864096"/>
          </a:xfrm>
          <a:prstGeom prst="roundRect">
            <a:avLst/>
          </a:prstGeom>
          <a:solidFill>
            <a:srgbClr val="FFFFFF">
              <a:alpha val="34000"/>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a:t>
            </a:r>
            <a:r>
              <a:rPr kumimoji="0" lang="en-US" sz="2200" b="0" i="0" u="none" strike="noStrike" cap="none" normalizeH="0" dirty="0" smtClean="0">
                <a:ln>
                  <a:noFill/>
                </a:ln>
                <a:solidFill>
                  <a:schemeClr val="tx1"/>
                </a:solidFill>
                <a:effectLst/>
                <a:latin typeface="Myriad Web" charset="0"/>
              </a:rPr>
              <a:t> or other goal-state</a:t>
            </a:r>
            <a:endParaRPr kumimoji="0" lang="en-US" sz="2200" b="0" i="0" u="none" strike="noStrike" cap="none" normalizeH="0" baseline="0" dirty="0">
              <a:ln>
                <a:noFill/>
              </a:ln>
              <a:solidFill>
                <a:schemeClr val="tx1"/>
              </a:solidFill>
              <a:effectLst/>
              <a:latin typeface="Myriad Web" charset="0"/>
            </a:endParaRPr>
          </a:p>
        </p:txBody>
      </p:sp>
      <p:cxnSp>
        <p:nvCxnSpPr>
          <p:cNvPr id="10" name="Curved Connector 9"/>
          <p:cNvCxnSpPr>
            <a:stCxn id="2" idx="0"/>
            <a:endCxn id="4" idx="6"/>
          </p:cNvCxnSpPr>
          <p:nvPr/>
        </p:nvCxnSpPr>
        <p:spPr bwMode="auto">
          <a:xfrm rot="16200000" flipV="1">
            <a:off x="2231740" y="2960948"/>
            <a:ext cx="864096" cy="1800200"/>
          </a:xfrm>
          <a:prstGeom prst="curvedConnector2">
            <a:avLst/>
          </a:prstGeom>
          <a:solidFill>
            <a:srgbClr val="00B8FF"/>
          </a:solidFill>
          <a:ln w="38100" cap="flat" cmpd="sng" algn="ctr">
            <a:solidFill>
              <a:srgbClr val="FFFFFF">
                <a:alpha val="34000"/>
              </a:srgbClr>
            </a:solidFill>
            <a:prstDash val="solid"/>
            <a:round/>
            <a:headEnd type="none" w="med" len="med"/>
            <a:tailEnd type="arrow"/>
          </a:ln>
          <a:effectLst/>
        </p:spPr>
      </p:cxnSp>
    </p:spTree>
    <p:extLst>
      <p:ext uri="{BB962C8B-B14F-4D97-AF65-F5344CB8AC3E}">
        <p14:creationId xmlns:p14="http://schemas.microsoft.com/office/powerpoint/2010/main" val="384016689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bwMode="auto">
          <a:xfrm>
            <a:off x="0" y="0"/>
            <a:ext cx="9144000" cy="6858000"/>
          </a:xfrm>
          <a:prstGeom prst="rect">
            <a:avLst/>
          </a:prstGeom>
          <a:solidFill>
            <a:srgbClr val="0F3B00">
              <a:alpha val="6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an action and the goal (or goals) to which it is directed?</a:t>
            </a:r>
            <a:endParaRPr lang="en-US" i="0" dirty="0"/>
          </a:p>
        </p:txBody>
      </p:sp>
      <p:sp>
        <p:nvSpPr>
          <p:cNvPr id="4" name="Oval 3"/>
          <p:cNvSpPr/>
          <p:nvPr/>
        </p:nvSpPr>
        <p:spPr bwMode="auto">
          <a:xfrm>
            <a:off x="755576"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5580112" y="184482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6660232" y="2708920"/>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5868144" y="3789040"/>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5436096" y="508518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4" name="Curved Connector 13"/>
          <p:cNvCxnSpPr>
            <a:stCxn id="15" idx="0"/>
          </p:cNvCxnSpPr>
          <p:nvPr/>
        </p:nvCxnSpPr>
        <p:spPr bwMode="auto">
          <a:xfrm rot="15868923" flipH="1">
            <a:off x="4527243" y="1093306"/>
            <a:ext cx="1080120" cy="3096344"/>
          </a:xfrm>
          <a:prstGeom prst="curvedConnector2">
            <a:avLst/>
          </a:prstGeom>
          <a:solidFill>
            <a:srgbClr val="00B8FF"/>
          </a:solidFill>
          <a:ln w="38100" cap="flat" cmpd="sng" algn="ctr">
            <a:solidFill>
              <a:srgbClr val="FFFFFF"/>
            </a:solidFill>
            <a:prstDash val="solid"/>
            <a:round/>
            <a:headEnd type="none" w="med" len="med"/>
            <a:tailEnd type="none"/>
          </a:ln>
          <a:effectLst>
            <a:glow rad="50800">
              <a:srgbClr val="0F3B00">
                <a:alpha val="75000"/>
              </a:srgbClr>
            </a:glow>
          </a:effectLst>
        </p:spPr>
      </p:cxnSp>
      <p:cxnSp>
        <p:nvCxnSpPr>
          <p:cNvPr id="16" name="Curved Connector 15"/>
          <p:cNvCxnSpPr>
            <a:stCxn id="15" idx="0"/>
          </p:cNvCxnSpPr>
          <p:nvPr/>
        </p:nvCxnSpPr>
        <p:spPr bwMode="auto">
          <a:xfrm rot="5068923">
            <a:off x="2187942" y="1869287"/>
            <a:ext cx="864096" cy="1800200"/>
          </a:xfrm>
          <a:prstGeom prst="curvedConnector2">
            <a:avLst/>
          </a:prstGeom>
          <a:solidFill>
            <a:srgbClr val="00B8FF"/>
          </a:solidFill>
          <a:ln w="38100" cap="flat" cmpd="sng" algn="ctr">
            <a:solidFill>
              <a:srgbClr val="FFFFFF"/>
            </a:solidFill>
            <a:prstDash val="solid"/>
            <a:round/>
            <a:headEnd type="none" w="med" len="med"/>
            <a:tailEnd type="none"/>
          </a:ln>
          <a:effectLst/>
        </p:spPr>
      </p:cxnSp>
      <p:sp>
        <p:nvSpPr>
          <p:cNvPr id="17" name="Rounded Rectangle 16"/>
          <p:cNvSpPr/>
          <p:nvPr/>
        </p:nvSpPr>
        <p:spPr bwMode="auto">
          <a:xfrm flipV="1">
            <a:off x="-108521" y="-99392"/>
            <a:ext cx="4680521" cy="1765294"/>
          </a:xfrm>
          <a:prstGeom prst="roundRect">
            <a:avLst>
              <a:gd name="adj" fmla="val 8709"/>
            </a:avLst>
          </a:prstGeom>
          <a:solidFill>
            <a:srgbClr val="FFFFFF"/>
          </a:solidFill>
          <a:ln w="38100" cap="flat" cmpd="sng" algn="ctr">
            <a:noFill/>
            <a:prstDash val="solid"/>
            <a:round/>
            <a:headEnd type="none" w="med" len="med"/>
            <a:tailEnd type="none" w="med" len="med"/>
          </a:ln>
          <a:effectLst>
            <a:glow rad="254000">
              <a:schemeClr val="tx1">
                <a:alpha val="75000"/>
              </a:schemeClr>
            </a:glow>
          </a:effectLst>
        </p:spPr>
        <p:txBody>
          <a:bodyPr vert="horz" wrap="square" lIns="91440" tIns="45720" rIns="91440" bIns="45720" numCol="1" rtlCol="0" anchor="t" anchorCtr="0" compatLnSpc="1">
            <a:prstTxWarp prst="textNoShape">
              <a:avLst/>
            </a:prstTxWarp>
            <a:scene3d>
              <a:camera prst="orthographicFront">
                <a:rot lat="0" lon="0" rev="10800000"/>
              </a:camera>
              <a:lightRig rig="threePt" dir="t"/>
            </a:scene3d>
          </a:bodyPr>
          <a:lstStyle/>
          <a:p>
            <a:endParaRPr lang="en-US" i="0" dirty="0">
              <a:solidFill>
                <a:schemeClr val="tx2"/>
              </a:solidFill>
              <a:effectLst>
                <a:glow rad="101600">
                  <a:schemeClr val="bg1">
                    <a:alpha val="75000"/>
                  </a:schemeClr>
                </a:glow>
              </a:effectLst>
            </a:endParaRPr>
          </a:p>
        </p:txBody>
      </p:sp>
      <p:cxnSp>
        <p:nvCxnSpPr>
          <p:cNvPr id="18" name="Curved Connector 17"/>
          <p:cNvCxnSpPr/>
          <p:nvPr/>
        </p:nvCxnSpPr>
        <p:spPr bwMode="auto">
          <a:xfrm rot="5400000" flipH="1" flipV="1">
            <a:off x="4572000" y="2204864"/>
            <a:ext cx="1080120" cy="3096344"/>
          </a:xfrm>
          <a:prstGeom prst="curvedConnector2">
            <a:avLst/>
          </a:prstGeom>
          <a:solidFill>
            <a:srgbClr val="00B8FF"/>
          </a:solidFill>
          <a:ln w="38100" cap="flat" cmpd="sng" algn="ctr">
            <a:solidFill>
              <a:srgbClr val="FFFFFF">
                <a:alpha val="34000"/>
              </a:srgbClr>
            </a:solidFill>
            <a:prstDash val="solid"/>
            <a:round/>
            <a:headEnd type="none" w="med" len="med"/>
            <a:tailEnd type="arrow"/>
          </a:ln>
          <a:effectLst>
            <a:glow rad="50800">
              <a:srgbClr val="0F3B00">
                <a:alpha val="34000"/>
              </a:srgbClr>
            </a:glow>
          </a:effectLst>
        </p:spPr>
      </p:cxnSp>
      <p:sp>
        <p:nvSpPr>
          <p:cNvPr id="2" name="Rounded Rectangle 1"/>
          <p:cNvSpPr/>
          <p:nvPr/>
        </p:nvSpPr>
        <p:spPr bwMode="auto">
          <a:xfrm>
            <a:off x="2267744" y="4293096"/>
            <a:ext cx="2592288" cy="864096"/>
          </a:xfrm>
          <a:prstGeom prst="roundRect">
            <a:avLst/>
          </a:prstGeom>
          <a:solidFill>
            <a:srgbClr val="FFFFFF">
              <a:alpha val="34000"/>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a:t>
            </a:r>
            <a:r>
              <a:rPr kumimoji="0" lang="en-US" sz="2200" b="0" i="0" u="none" strike="noStrike" cap="none" normalizeH="0" dirty="0" smtClean="0">
                <a:ln>
                  <a:noFill/>
                </a:ln>
                <a:solidFill>
                  <a:schemeClr val="tx1"/>
                </a:solidFill>
                <a:effectLst/>
                <a:latin typeface="Myriad Web" charset="0"/>
              </a:rPr>
              <a:t> or other goal-state</a:t>
            </a:r>
            <a:endParaRPr kumimoji="0" lang="en-US" sz="2200" b="0" i="0" u="none" strike="noStrike" cap="none" normalizeH="0" baseline="0" dirty="0">
              <a:ln>
                <a:noFill/>
              </a:ln>
              <a:solidFill>
                <a:schemeClr val="tx1"/>
              </a:solidFill>
              <a:effectLst/>
              <a:latin typeface="Myriad Web" charset="0"/>
            </a:endParaRPr>
          </a:p>
        </p:txBody>
      </p:sp>
      <p:cxnSp>
        <p:nvCxnSpPr>
          <p:cNvPr id="10" name="Curved Connector 9"/>
          <p:cNvCxnSpPr>
            <a:stCxn id="2" idx="0"/>
            <a:endCxn id="4" idx="6"/>
          </p:cNvCxnSpPr>
          <p:nvPr/>
        </p:nvCxnSpPr>
        <p:spPr bwMode="auto">
          <a:xfrm rot="16200000" flipV="1">
            <a:off x="2231740" y="2960948"/>
            <a:ext cx="864096" cy="1800200"/>
          </a:xfrm>
          <a:prstGeom prst="curvedConnector2">
            <a:avLst/>
          </a:prstGeom>
          <a:solidFill>
            <a:srgbClr val="00B8FF"/>
          </a:solidFill>
          <a:ln w="38100" cap="flat" cmpd="sng" algn="ctr">
            <a:solidFill>
              <a:srgbClr val="FFFFFF">
                <a:alpha val="34000"/>
              </a:srgbClr>
            </a:solidFill>
            <a:prstDash val="solid"/>
            <a:round/>
            <a:headEnd type="none" w="med" len="med"/>
            <a:tailEnd type="arrow"/>
          </a:ln>
          <a:effectLst/>
        </p:spPr>
      </p:cxnSp>
      <p:sp>
        <p:nvSpPr>
          <p:cNvPr id="15" name="Rounded Rectangle 14"/>
          <p:cNvSpPr/>
          <p:nvPr/>
        </p:nvSpPr>
        <p:spPr bwMode="auto">
          <a:xfrm rot="21268923" flipV="1">
            <a:off x="2136684" y="1390696"/>
            <a:ext cx="2592288" cy="864096"/>
          </a:xfrm>
          <a:prstGeom prst="roundRect">
            <a:avLst/>
          </a:prstGeom>
          <a:solidFill>
            <a:srgbClr val="FFFFFF"/>
          </a:solidFill>
          <a:ln w="38100" cap="flat" cmpd="sng" algn="ctr">
            <a:noFill/>
            <a:prstDash val="solid"/>
            <a:round/>
            <a:headEnd type="none" w="med" len="med"/>
            <a:tailEnd type="none" w="med" len="med"/>
          </a:ln>
          <a:effectLst>
            <a:glow rad="254000">
              <a:schemeClr val="tx1">
                <a:alpha val="75000"/>
              </a:schemeClr>
            </a:glow>
          </a:effectLst>
        </p:spPr>
        <p:txBody>
          <a:bodyPr vert="horz" wrap="square" lIns="91440" tIns="45720" rIns="91440" bIns="45720" numCol="1" rtlCol="0" anchor="t" anchorCtr="0" compatLnSpc="1">
            <a:prstTxWarp prst="textNoShape">
              <a:avLst/>
            </a:prstTxWarp>
            <a:scene3d>
              <a:camera prst="orthographicFront">
                <a:rot lat="0" lon="0" rev="10800000"/>
              </a:camera>
              <a:lightRig rig="threePt" dir="t"/>
            </a:scene3d>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teleological function</a:t>
            </a:r>
            <a:endParaRPr kumimoji="0" lang="en-US" sz="2200" b="0" i="0" u="none" strike="noStrike" cap="none" normalizeH="0" baseline="0" dirty="0">
              <a:ln>
                <a:noFill/>
              </a:ln>
              <a:solidFill>
                <a:schemeClr val="tx1"/>
              </a:solidFill>
              <a:effectLst/>
              <a:latin typeface="Myriad Web" charset="0"/>
            </a:endParaRPr>
          </a:p>
        </p:txBody>
      </p:sp>
      <p:sp>
        <p:nvSpPr>
          <p:cNvPr id="19" name="Rounded Rectangle 18"/>
          <p:cNvSpPr/>
          <p:nvPr/>
        </p:nvSpPr>
        <p:spPr bwMode="auto">
          <a:xfrm flipV="1">
            <a:off x="35497" y="116632"/>
            <a:ext cx="4392487" cy="1549270"/>
          </a:xfrm>
          <a:prstGeom prst="roundRect">
            <a:avLst>
              <a:gd name="adj" fmla="val 8709"/>
            </a:avLst>
          </a:prstGeom>
          <a:no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cene3d>
              <a:camera prst="orthographicFront">
                <a:rot lat="0" lon="0" rev="10800000"/>
              </a:camera>
              <a:lightRig rig="threePt" dir="t"/>
            </a:scene3d>
          </a:bodyPr>
          <a:lstStyle/>
          <a:p>
            <a:r>
              <a:rPr lang="en-US" i="0" dirty="0">
                <a:solidFill>
                  <a:schemeClr val="tx2"/>
                </a:solidFill>
                <a:effectLst>
                  <a:glow rad="101600">
                    <a:schemeClr val="bg1">
                      <a:alpha val="50000"/>
                    </a:schemeClr>
                  </a:glow>
                </a:effectLst>
              </a:rPr>
              <a:t>(</a:t>
            </a:r>
            <a:r>
              <a:rPr lang="en-US" i="0" dirty="0" err="1">
                <a:solidFill>
                  <a:schemeClr val="tx2"/>
                </a:solidFill>
                <a:effectLst>
                  <a:glow rad="101600">
                    <a:schemeClr val="bg1">
                      <a:alpha val="50000"/>
                    </a:schemeClr>
                  </a:glow>
                </a:effectLst>
              </a:rPr>
              <a:t>i</a:t>
            </a:r>
            <a:r>
              <a:rPr lang="en-US" i="0" dirty="0">
                <a:solidFill>
                  <a:schemeClr val="tx2"/>
                </a:solidFill>
                <a:effectLst>
                  <a:glow rad="101600">
                    <a:schemeClr val="bg1">
                      <a:alpha val="50000"/>
                    </a:schemeClr>
                  </a:glow>
                </a:effectLst>
              </a:rPr>
              <a:t>) in the past, actions of this type have caused outcomes of this type; (ii) this action happens now in part because (</a:t>
            </a:r>
            <a:r>
              <a:rPr lang="en-US" i="0" dirty="0" err="1">
                <a:solidFill>
                  <a:schemeClr val="tx2"/>
                </a:solidFill>
                <a:effectLst>
                  <a:glow rad="101600">
                    <a:schemeClr val="bg1">
                      <a:alpha val="50000"/>
                    </a:schemeClr>
                  </a:glow>
                </a:effectLst>
              </a:rPr>
              <a:t>i</a:t>
            </a:r>
            <a:r>
              <a:rPr lang="en-US" i="0" dirty="0">
                <a:solidFill>
                  <a:schemeClr val="tx2"/>
                </a:solidFill>
                <a:effectLst>
                  <a:glow rad="101600">
                    <a:schemeClr val="bg1">
                      <a:alpha val="50000"/>
                    </a:schemeClr>
                  </a:glow>
                </a:effectLst>
              </a:rPr>
              <a:t>)</a:t>
            </a:r>
            <a:r>
              <a:rPr lang="en-US" i="0" dirty="0" smtClean="0">
                <a:solidFill>
                  <a:schemeClr val="tx2"/>
                </a:solidFill>
                <a:effectLst>
                  <a:glow rad="101600">
                    <a:schemeClr val="bg1">
                      <a:alpha val="50000"/>
                    </a:schemeClr>
                  </a:glow>
                </a:effectLst>
              </a:rPr>
              <a:t>.</a:t>
            </a:r>
            <a:endParaRPr lang="en-US" i="0" dirty="0">
              <a:solidFill>
                <a:schemeClr val="tx2"/>
              </a:solidFill>
              <a:effectLst>
                <a:glow rad="101600">
                  <a:schemeClr val="bg1">
                    <a:alpha val="50000"/>
                  </a:schemeClr>
                </a:glow>
              </a:effectLst>
            </a:endParaRPr>
          </a:p>
        </p:txBody>
      </p:sp>
    </p:spTree>
    <p:extLst>
      <p:ext uri="{BB962C8B-B14F-4D97-AF65-F5344CB8AC3E}">
        <p14:creationId xmlns:p14="http://schemas.microsoft.com/office/powerpoint/2010/main" val="359392879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7" name="Text Box 2"/>
          <p:cNvSpPr txBox="1">
            <a:spLocks noChangeArrowheads="1"/>
          </p:cNvSpPr>
          <p:nvPr/>
        </p:nvSpPr>
        <p:spPr bwMode="auto">
          <a:xfrm>
            <a:off x="284380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challenge</a:t>
            </a:r>
          </a:p>
        </p:txBody>
      </p:sp>
      <p:sp>
        <p:nvSpPr>
          <p:cNvPr id="26626"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rgbClr val="7F7F7F"/>
                </a:solidFill>
                <a:effectLst>
                  <a:glow rad="101600">
                    <a:schemeClr val="tx1">
                      <a:alpha val="75000"/>
                    </a:schemeClr>
                  </a:glow>
                </a:effectLst>
              </a:rPr>
              <a:t>Explain the emergence, in evolution or development, of sophisticated forms of theory of mind cognition.</a:t>
            </a:r>
            <a:endParaRPr lang="en-GB" dirty="0">
              <a:solidFill>
                <a:srgbClr val="7F7F7F"/>
              </a:solidFill>
              <a:effectLst>
                <a:glow rad="101600">
                  <a:schemeClr val="tx1">
                    <a:alpha val="75000"/>
                  </a:schemeClr>
                </a:glow>
              </a:effectLst>
            </a:endParaRPr>
          </a:p>
        </p:txBody>
      </p:sp>
      <p:sp>
        <p:nvSpPr>
          <p:cNvPr id="5"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conjecture</a:t>
            </a:r>
          </a:p>
        </p:txBody>
      </p:sp>
      <p:sp>
        <p:nvSpPr>
          <p:cNvPr id="8"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effectLst>
                  <a:glow rad="101600">
                    <a:schemeClr val="tx1">
                      <a:alpha val="75000"/>
                    </a:schemeClr>
                  </a:glow>
                </a:effectLst>
              </a:rPr>
              <a:t>The existence of abilities to engage in joint action partially </a:t>
            </a:r>
            <a:r>
              <a:rPr lang="en-GB" i="0" dirty="0" smtClean="0">
                <a:effectLst>
                  <a:glow rad="101600">
                    <a:schemeClr val="tx1">
                      <a:alpha val="75000"/>
                    </a:schemeClr>
                  </a:glow>
                </a:effectLst>
              </a:rPr>
              <a:t>explains </a:t>
            </a:r>
            <a:r>
              <a:rPr lang="en-GB" i="0" dirty="0">
                <a:effectLst>
                  <a:glow rad="101600">
                    <a:schemeClr val="tx1">
                      <a:alpha val="75000"/>
                    </a:schemeClr>
                  </a:glow>
                </a:effectLst>
              </a:rPr>
              <a:t>how sophisticated forms of </a:t>
            </a:r>
            <a:r>
              <a:rPr lang="en-GB" i="0" dirty="0" smtClean="0">
                <a:effectLst>
                  <a:glow rad="101600">
                    <a:schemeClr val="tx1">
                      <a:alpha val="75000"/>
                    </a:schemeClr>
                  </a:glow>
                </a:effectLst>
              </a:rPr>
              <a:t>theory of mind cognition </a:t>
            </a:r>
            <a:r>
              <a:rPr lang="en-GB" i="0" dirty="0">
                <a:effectLst>
                  <a:glow rad="101600">
                    <a:schemeClr val="tx1">
                      <a:alpha val="75000"/>
                    </a:schemeClr>
                  </a:glow>
                </a:effectLst>
              </a:rPr>
              <a:t>emerge in evolution or development (or both)</a:t>
            </a:r>
            <a:endParaRPr lang="en-GB" dirty="0">
              <a:effectLst>
                <a:glow rad="101600">
                  <a:schemeClr val="tx1">
                    <a:alpha val="75000"/>
                  </a:schemeClr>
                </a:glow>
              </a:effectLst>
            </a:endParaRPr>
          </a:p>
        </p:txBody>
      </p:sp>
    </p:spTree>
    <p:extLst>
      <p:ext uri="{BB962C8B-B14F-4D97-AF65-F5344CB8AC3E}">
        <p14:creationId xmlns:p14="http://schemas.microsoft.com/office/powerpoint/2010/main" val="47839054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an action and the goal (or goals) to which it is directed?</a:t>
            </a:r>
            <a:endParaRPr lang="en-US" i="0" dirty="0"/>
          </a:p>
        </p:txBody>
      </p:sp>
      <p:sp>
        <p:nvSpPr>
          <p:cNvPr id="4" name="Oval 3"/>
          <p:cNvSpPr/>
          <p:nvPr/>
        </p:nvSpPr>
        <p:spPr bwMode="auto">
          <a:xfrm>
            <a:off x="755576"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5580112" y="184482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6660232" y="2708920"/>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5868144" y="3789040"/>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5436096" y="508518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4" name="Curved Connector 13"/>
          <p:cNvCxnSpPr>
            <a:stCxn id="15" idx="0"/>
          </p:cNvCxnSpPr>
          <p:nvPr/>
        </p:nvCxnSpPr>
        <p:spPr bwMode="auto">
          <a:xfrm rot="15868923" flipH="1">
            <a:off x="4527243" y="1093306"/>
            <a:ext cx="1080120" cy="3096344"/>
          </a:xfrm>
          <a:prstGeom prst="curvedConnector2">
            <a:avLst/>
          </a:prstGeom>
          <a:solidFill>
            <a:srgbClr val="00B8FF"/>
          </a:solidFill>
          <a:ln w="38100" cap="flat" cmpd="sng" algn="ctr">
            <a:solidFill>
              <a:srgbClr val="FFFFFF"/>
            </a:solidFill>
            <a:prstDash val="solid"/>
            <a:round/>
            <a:headEnd type="none" w="med" len="med"/>
            <a:tailEnd type="none"/>
          </a:ln>
          <a:effectLst>
            <a:glow rad="50800">
              <a:srgbClr val="0F3B00">
                <a:alpha val="75000"/>
              </a:srgbClr>
            </a:glow>
          </a:effectLst>
        </p:spPr>
      </p:cxnSp>
      <p:cxnSp>
        <p:nvCxnSpPr>
          <p:cNvPr id="16" name="Curved Connector 15"/>
          <p:cNvCxnSpPr>
            <a:stCxn id="15" idx="0"/>
          </p:cNvCxnSpPr>
          <p:nvPr/>
        </p:nvCxnSpPr>
        <p:spPr bwMode="auto">
          <a:xfrm rot="5068923">
            <a:off x="2187942" y="1869287"/>
            <a:ext cx="864096" cy="1800200"/>
          </a:xfrm>
          <a:prstGeom prst="curvedConnector2">
            <a:avLst/>
          </a:prstGeom>
          <a:solidFill>
            <a:srgbClr val="00B8FF"/>
          </a:solidFill>
          <a:ln w="38100" cap="flat" cmpd="sng" algn="ctr">
            <a:solidFill>
              <a:srgbClr val="FFFFFF"/>
            </a:solidFill>
            <a:prstDash val="solid"/>
            <a:round/>
            <a:headEnd type="none" w="med" len="med"/>
            <a:tailEnd type="none"/>
          </a:ln>
          <a:effectLst/>
        </p:spPr>
      </p:cxnSp>
      <p:sp>
        <p:nvSpPr>
          <p:cNvPr id="17" name="Rounded Rectangle 16"/>
          <p:cNvSpPr/>
          <p:nvPr/>
        </p:nvSpPr>
        <p:spPr bwMode="auto">
          <a:xfrm flipV="1">
            <a:off x="-108521" y="-99392"/>
            <a:ext cx="4680521" cy="1765294"/>
          </a:xfrm>
          <a:prstGeom prst="roundRect">
            <a:avLst>
              <a:gd name="adj" fmla="val 8709"/>
            </a:avLst>
          </a:prstGeom>
          <a:solidFill>
            <a:srgbClr val="FFFFFF"/>
          </a:solidFill>
          <a:ln w="38100" cap="flat" cmpd="sng" algn="ctr">
            <a:noFill/>
            <a:prstDash val="solid"/>
            <a:round/>
            <a:headEnd type="none" w="med" len="med"/>
            <a:tailEnd type="none" w="med" len="med"/>
          </a:ln>
          <a:effectLst>
            <a:glow rad="254000">
              <a:schemeClr val="tx1">
                <a:alpha val="75000"/>
              </a:schemeClr>
            </a:glow>
          </a:effectLst>
        </p:spPr>
        <p:txBody>
          <a:bodyPr vert="horz" wrap="square" lIns="91440" tIns="45720" rIns="91440" bIns="45720" numCol="1" rtlCol="0" anchor="t" anchorCtr="0" compatLnSpc="1">
            <a:prstTxWarp prst="textNoShape">
              <a:avLst/>
            </a:prstTxWarp>
            <a:scene3d>
              <a:camera prst="orthographicFront">
                <a:rot lat="0" lon="0" rev="10800000"/>
              </a:camera>
              <a:lightRig rig="threePt" dir="t"/>
            </a:scene3d>
          </a:bodyPr>
          <a:lstStyle/>
          <a:p>
            <a:endParaRPr lang="en-US" i="0" dirty="0">
              <a:solidFill>
                <a:schemeClr val="tx2"/>
              </a:solidFill>
              <a:effectLst>
                <a:glow rad="101600">
                  <a:schemeClr val="bg1">
                    <a:alpha val="75000"/>
                  </a:schemeClr>
                </a:glow>
              </a:effectLst>
            </a:endParaRPr>
          </a:p>
        </p:txBody>
      </p:sp>
      <p:cxnSp>
        <p:nvCxnSpPr>
          <p:cNvPr id="18" name="Curved Connector 17"/>
          <p:cNvCxnSpPr/>
          <p:nvPr/>
        </p:nvCxnSpPr>
        <p:spPr bwMode="auto">
          <a:xfrm rot="5400000" flipH="1" flipV="1">
            <a:off x="4572000" y="2204864"/>
            <a:ext cx="1080120" cy="3096344"/>
          </a:xfrm>
          <a:prstGeom prst="curvedConnector2">
            <a:avLst/>
          </a:prstGeom>
          <a:solidFill>
            <a:srgbClr val="00B8FF"/>
          </a:solidFill>
          <a:ln w="38100" cap="flat" cmpd="sng" algn="ctr">
            <a:solidFill>
              <a:srgbClr val="FFFFFF">
                <a:alpha val="34000"/>
              </a:srgbClr>
            </a:solidFill>
            <a:prstDash val="solid"/>
            <a:round/>
            <a:headEnd type="none" w="med" len="med"/>
            <a:tailEnd type="arrow"/>
          </a:ln>
          <a:effectLst>
            <a:glow rad="50800">
              <a:srgbClr val="0F3B00">
                <a:alpha val="34000"/>
              </a:srgbClr>
            </a:glow>
          </a:effectLst>
        </p:spPr>
      </p:cxnSp>
      <p:sp>
        <p:nvSpPr>
          <p:cNvPr id="2" name="Rounded Rectangle 1"/>
          <p:cNvSpPr/>
          <p:nvPr/>
        </p:nvSpPr>
        <p:spPr bwMode="auto">
          <a:xfrm>
            <a:off x="2267744" y="4293096"/>
            <a:ext cx="2592288" cy="864096"/>
          </a:xfrm>
          <a:prstGeom prst="roundRect">
            <a:avLst/>
          </a:prstGeom>
          <a:solidFill>
            <a:srgbClr val="FFFFFF">
              <a:alpha val="34000"/>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a:t>
            </a:r>
            <a:r>
              <a:rPr kumimoji="0" lang="en-US" sz="2200" b="0" i="0" u="none" strike="noStrike" cap="none" normalizeH="0" dirty="0" smtClean="0">
                <a:ln>
                  <a:noFill/>
                </a:ln>
                <a:solidFill>
                  <a:schemeClr val="tx1"/>
                </a:solidFill>
                <a:effectLst/>
                <a:latin typeface="Myriad Web" charset="0"/>
              </a:rPr>
              <a:t> or other goal-state</a:t>
            </a:r>
            <a:endParaRPr kumimoji="0" lang="en-US" sz="2200" b="0" i="0" u="none" strike="noStrike" cap="none" normalizeH="0" baseline="0" dirty="0">
              <a:ln>
                <a:noFill/>
              </a:ln>
              <a:solidFill>
                <a:schemeClr val="tx1"/>
              </a:solidFill>
              <a:effectLst/>
              <a:latin typeface="Myriad Web" charset="0"/>
            </a:endParaRPr>
          </a:p>
        </p:txBody>
      </p:sp>
      <p:cxnSp>
        <p:nvCxnSpPr>
          <p:cNvPr id="10" name="Curved Connector 9"/>
          <p:cNvCxnSpPr>
            <a:stCxn id="2" idx="0"/>
            <a:endCxn id="4" idx="6"/>
          </p:cNvCxnSpPr>
          <p:nvPr/>
        </p:nvCxnSpPr>
        <p:spPr bwMode="auto">
          <a:xfrm rot="16200000" flipV="1">
            <a:off x="2231740" y="2960948"/>
            <a:ext cx="864096" cy="1800200"/>
          </a:xfrm>
          <a:prstGeom prst="curvedConnector2">
            <a:avLst/>
          </a:prstGeom>
          <a:solidFill>
            <a:srgbClr val="00B8FF"/>
          </a:solidFill>
          <a:ln w="38100" cap="flat" cmpd="sng" algn="ctr">
            <a:solidFill>
              <a:srgbClr val="FFFFFF">
                <a:alpha val="34000"/>
              </a:srgbClr>
            </a:solidFill>
            <a:prstDash val="solid"/>
            <a:round/>
            <a:headEnd type="none" w="med" len="med"/>
            <a:tailEnd type="arrow"/>
          </a:ln>
          <a:effectLst/>
        </p:spPr>
      </p:cxnSp>
      <p:sp>
        <p:nvSpPr>
          <p:cNvPr id="15" name="Rounded Rectangle 14"/>
          <p:cNvSpPr/>
          <p:nvPr/>
        </p:nvSpPr>
        <p:spPr bwMode="auto">
          <a:xfrm rot="21268923" flipV="1">
            <a:off x="2136684" y="1390696"/>
            <a:ext cx="2592288" cy="864096"/>
          </a:xfrm>
          <a:prstGeom prst="roundRect">
            <a:avLst/>
          </a:prstGeom>
          <a:solidFill>
            <a:srgbClr val="FFFFFF"/>
          </a:solidFill>
          <a:ln w="38100" cap="flat" cmpd="sng" algn="ctr">
            <a:noFill/>
            <a:prstDash val="solid"/>
            <a:round/>
            <a:headEnd type="none" w="med" len="med"/>
            <a:tailEnd type="none" w="med" len="med"/>
          </a:ln>
          <a:effectLst>
            <a:glow rad="254000">
              <a:schemeClr val="tx1">
                <a:alpha val="75000"/>
              </a:schemeClr>
            </a:glow>
          </a:effectLst>
        </p:spPr>
        <p:txBody>
          <a:bodyPr vert="horz" wrap="square" lIns="91440" tIns="45720" rIns="91440" bIns="45720" numCol="1" rtlCol="0" anchor="t" anchorCtr="0" compatLnSpc="1">
            <a:prstTxWarp prst="textNoShape">
              <a:avLst/>
            </a:prstTxWarp>
            <a:scene3d>
              <a:camera prst="orthographicFront">
                <a:rot lat="0" lon="0" rev="10800000"/>
              </a:camera>
              <a:lightRig rig="threePt" dir="t"/>
            </a:scene3d>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teleological function</a:t>
            </a:r>
            <a:endParaRPr kumimoji="0" lang="en-US" sz="2200" b="0" i="0" u="none" strike="noStrike" cap="none" normalizeH="0" baseline="0" dirty="0">
              <a:ln>
                <a:noFill/>
              </a:ln>
              <a:solidFill>
                <a:schemeClr val="tx1"/>
              </a:solidFill>
              <a:effectLst/>
              <a:latin typeface="Myriad Web" charset="0"/>
            </a:endParaRPr>
          </a:p>
        </p:txBody>
      </p:sp>
      <p:sp>
        <p:nvSpPr>
          <p:cNvPr id="19" name="Rounded Rectangle 18"/>
          <p:cNvSpPr/>
          <p:nvPr/>
        </p:nvSpPr>
        <p:spPr bwMode="auto">
          <a:xfrm flipV="1">
            <a:off x="35497" y="116632"/>
            <a:ext cx="4392487" cy="1549270"/>
          </a:xfrm>
          <a:prstGeom prst="roundRect">
            <a:avLst>
              <a:gd name="adj" fmla="val 8709"/>
            </a:avLst>
          </a:prstGeom>
          <a:no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cene3d>
              <a:camera prst="orthographicFront">
                <a:rot lat="0" lon="0" rev="10800000"/>
              </a:camera>
              <a:lightRig rig="threePt" dir="t"/>
            </a:scene3d>
          </a:bodyPr>
          <a:lstStyle/>
          <a:p>
            <a:r>
              <a:rPr lang="en-US" i="0" dirty="0">
                <a:solidFill>
                  <a:schemeClr val="tx2"/>
                </a:solidFill>
                <a:effectLst>
                  <a:glow rad="101600">
                    <a:schemeClr val="bg1">
                      <a:alpha val="50000"/>
                    </a:schemeClr>
                  </a:glow>
                </a:effectLst>
              </a:rPr>
              <a:t>(</a:t>
            </a:r>
            <a:r>
              <a:rPr lang="en-US" i="0" dirty="0" err="1">
                <a:solidFill>
                  <a:schemeClr val="tx2"/>
                </a:solidFill>
                <a:effectLst>
                  <a:glow rad="101600">
                    <a:schemeClr val="bg1">
                      <a:alpha val="50000"/>
                    </a:schemeClr>
                  </a:glow>
                </a:effectLst>
              </a:rPr>
              <a:t>i</a:t>
            </a:r>
            <a:r>
              <a:rPr lang="en-US" i="0" dirty="0">
                <a:solidFill>
                  <a:schemeClr val="tx2"/>
                </a:solidFill>
                <a:effectLst>
                  <a:glow rad="101600">
                    <a:schemeClr val="bg1">
                      <a:alpha val="50000"/>
                    </a:schemeClr>
                  </a:glow>
                </a:effectLst>
              </a:rPr>
              <a:t>) in the past, actions of this type have caused outcomes of this type; (ii) this action happens now in part because (</a:t>
            </a:r>
            <a:r>
              <a:rPr lang="en-US" i="0" dirty="0" err="1">
                <a:solidFill>
                  <a:schemeClr val="tx2"/>
                </a:solidFill>
                <a:effectLst>
                  <a:glow rad="101600">
                    <a:schemeClr val="bg1">
                      <a:alpha val="50000"/>
                    </a:schemeClr>
                  </a:glow>
                </a:effectLst>
              </a:rPr>
              <a:t>i</a:t>
            </a:r>
            <a:r>
              <a:rPr lang="en-US" i="0" dirty="0">
                <a:solidFill>
                  <a:schemeClr val="tx2"/>
                </a:solidFill>
                <a:effectLst>
                  <a:glow rad="101600">
                    <a:schemeClr val="bg1">
                      <a:alpha val="50000"/>
                    </a:schemeClr>
                  </a:glow>
                </a:effectLst>
              </a:rPr>
              <a:t>)</a:t>
            </a:r>
            <a:r>
              <a:rPr lang="en-US" i="0" dirty="0" smtClean="0">
                <a:solidFill>
                  <a:schemeClr val="tx2"/>
                </a:solidFill>
                <a:effectLst>
                  <a:glow rad="101600">
                    <a:schemeClr val="bg1">
                      <a:alpha val="50000"/>
                    </a:schemeClr>
                  </a:glow>
                </a:effectLst>
              </a:rPr>
              <a:t>.</a:t>
            </a:r>
            <a:endParaRPr lang="en-US" i="0" dirty="0">
              <a:solidFill>
                <a:schemeClr val="tx2"/>
              </a:solidFill>
              <a:effectLst>
                <a:glow rad="101600">
                  <a:schemeClr val="bg1">
                    <a:alpha val="50000"/>
                  </a:schemeClr>
                </a:glow>
              </a:effectLst>
            </a:endParaRPr>
          </a:p>
        </p:txBody>
      </p:sp>
      <p:sp>
        <p:nvSpPr>
          <p:cNvPr id="20" name="Rectangle 19"/>
          <p:cNvSpPr/>
          <p:nvPr/>
        </p:nvSpPr>
        <p:spPr bwMode="auto">
          <a:xfrm>
            <a:off x="0" y="0"/>
            <a:ext cx="9144000" cy="6858000"/>
          </a:xfrm>
          <a:prstGeom prst="rect">
            <a:avLst/>
          </a:prstGeom>
          <a:solidFill>
            <a:srgbClr val="0F3B00">
              <a:alpha val="6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1" name="Text Box 2"/>
          <p:cNvSpPr txBox="1">
            <a:spLocks noChangeArrowheads="1"/>
          </p:cNvSpPr>
          <p:nvPr/>
        </p:nvSpPr>
        <p:spPr bwMode="auto">
          <a:xfrm>
            <a:off x="1456234" y="5013176"/>
            <a:ext cx="5708054" cy="771623"/>
          </a:xfrm>
          <a:prstGeom prst="rect">
            <a:avLst/>
          </a:prstGeom>
          <a:solidFill>
            <a:schemeClr val="tx1"/>
          </a:solidFill>
          <a:ln w="9525">
            <a:noFill/>
            <a:round/>
            <a:headEnd/>
            <a:tailEnd/>
          </a:ln>
          <a:effectLst>
            <a:glow rad="508000">
              <a:schemeClr val="tx1">
                <a:alpha val="75000"/>
              </a:schemeClr>
            </a:glow>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It is possible to represent goal-directed actions without representing intentions.</a:t>
            </a:r>
            <a:endParaRPr lang="en-US" i="0" dirty="0"/>
          </a:p>
        </p:txBody>
      </p:sp>
    </p:spTree>
    <p:extLst>
      <p:ext uri="{BB962C8B-B14F-4D97-AF65-F5344CB8AC3E}">
        <p14:creationId xmlns:p14="http://schemas.microsoft.com/office/powerpoint/2010/main" val="334012437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0F3B00">
              <a:alpha val="67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Text Box 2"/>
          <p:cNvSpPr txBox="1">
            <a:spLocks noChangeArrowheads="1"/>
          </p:cNvSpPr>
          <p:nvPr/>
        </p:nvSpPr>
        <p:spPr bwMode="auto">
          <a:xfrm>
            <a:off x="1717973" y="3212466"/>
            <a:ext cx="5708054"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End Detour</a:t>
            </a:r>
            <a:endParaRPr lang="en-US" i="0" dirty="0"/>
          </a:p>
        </p:txBody>
      </p:sp>
    </p:spTree>
    <p:extLst>
      <p:ext uri="{BB962C8B-B14F-4D97-AF65-F5344CB8AC3E}">
        <p14:creationId xmlns:p14="http://schemas.microsoft.com/office/powerpoint/2010/main" val="402795592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bwMode="auto">
          <a:xfrm>
            <a:off x="512904" y="2659592"/>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4" name="Oval 3"/>
          <p:cNvSpPr/>
          <p:nvPr/>
        </p:nvSpPr>
        <p:spPr bwMode="auto">
          <a:xfrm>
            <a:off x="755577"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5580112" y="184482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6660232" y="2708920"/>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5868144" y="3789040"/>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5436096" y="508518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9" name="Oval 8"/>
          <p:cNvSpPr/>
          <p:nvPr/>
        </p:nvSpPr>
        <p:spPr bwMode="auto">
          <a:xfrm>
            <a:off x="899592" y="4077072"/>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cxnSp>
        <p:nvCxnSpPr>
          <p:cNvPr id="11" name="Curved Connector 10"/>
          <p:cNvCxnSpPr>
            <a:stCxn id="12" idx="0"/>
          </p:cNvCxnSpPr>
          <p:nvPr/>
        </p:nvCxnSpPr>
        <p:spPr bwMode="auto">
          <a:xfrm rot="5400000" flipH="1" flipV="1">
            <a:off x="4860032" y="2492896"/>
            <a:ext cx="1080120" cy="2520280"/>
          </a:xfrm>
          <a:prstGeom prst="curvedConnector2">
            <a:avLst/>
          </a:prstGeom>
          <a:solidFill>
            <a:srgbClr val="00B8FF"/>
          </a:solidFill>
          <a:ln w="38100" cap="flat" cmpd="sng" algn="ctr">
            <a:solidFill>
              <a:schemeClr val="tx1">
                <a:lumMod val="50000"/>
                <a:lumOff val="50000"/>
              </a:schemeClr>
            </a:solidFill>
            <a:prstDash val="solid"/>
            <a:round/>
            <a:headEnd type="none" w="med" len="med"/>
            <a:tailEnd type="arrow"/>
          </a:ln>
          <a:effectLst>
            <a:glow rad="50800">
              <a:schemeClr val="tx1">
                <a:alpha val="75000"/>
              </a:schemeClr>
            </a:glow>
          </a:effectLst>
        </p:spPr>
      </p:cxnSp>
      <p:sp>
        <p:nvSpPr>
          <p:cNvPr id="12" name="Rounded Rectangle 11"/>
          <p:cNvSpPr/>
          <p:nvPr/>
        </p:nvSpPr>
        <p:spPr bwMode="auto">
          <a:xfrm>
            <a:off x="3419873" y="4293096"/>
            <a:ext cx="1440160" cy="864096"/>
          </a:xfrm>
          <a:prstGeom prst="roundRect">
            <a:avLst/>
          </a:prstGeom>
          <a:solidFill>
            <a:schemeClr val="tx1">
              <a:lumMod val="50000"/>
              <a:lumOff val="50000"/>
            </a:scheme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shared intention</a:t>
            </a:r>
            <a:endParaRPr kumimoji="0" lang="en-US" sz="2200" b="0" i="0" u="none" strike="noStrike" cap="none" normalizeH="0" baseline="0" dirty="0">
              <a:ln>
                <a:noFill/>
              </a:ln>
              <a:solidFill>
                <a:schemeClr val="tx1"/>
              </a:solidFill>
              <a:effectLst/>
              <a:latin typeface="Myriad Web" charset="0"/>
            </a:endParaRPr>
          </a:p>
        </p:txBody>
      </p:sp>
      <p:cxnSp>
        <p:nvCxnSpPr>
          <p:cNvPr id="13" name="Curved Connector 12"/>
          <p:cNvCxnSpPr>
            <a:stCxn id="12" idx="0"/>
          </p:cNvCxnSpPr>
          <p:nvPr/>
        </p:nvCxnSpPr>
        <p:spPr bwMode="auto">
          <a:xfrm rot="16200000" flipV="1">
            <a:off x="2843808" y="2996952"/>
            <a:ext cx="648072" cy="1944216"/>
          </a:xfrm>
          <a:prstGeom prst="curvedConnector2">
            <a:avLst/>
          </a:prstGeom>
          <a:solidFill>
            <a:srgbClr val="00B8FF"/>
          </a:solidFill>
          <a:ln w="38100" cap="flat" cmpd="sng" algn="ctr">
            <a:solidFill>
              <a:schemeClr val="tx1">
                <a:lumMod val="50000"/>
                <a:lumOff val="50000"/>
              </a:schemeClr>
            </a:solidFill>
            <a:prstDash val="solid"/>
            <a:round/>
            <a:headEnd type="none" w="med" len="med"/>
            <a:tailEnd type="arrow"/>
          </a:ln>
          <a:effectLst/>
        </p:spPr>
      </p:cxnSp>
      <p:sp>
        <p:nvSpPr>
          <p:cNvPr id="14" name="Text Box 2"/>
          <p:cNvSpPr txBox="1">
            <a:spLocks noChangeArrowheads="1"/>
          </p:cNvSpPr>
          <p:nvPr/>
        </p:nvSpPr>
        <p:spPr bwMode="auto">
          <a:xfrm rot="808668">
            <a:off x="2472886" y="3393613"/>
            <a:ext cx="1640855" cy="433068"/>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dirty="0" smtClean="0">
                <a:solidFill>
                  <a:srgbClr val="595959"/>
                </a:solidFill>
              </a:rPr>
              <a:t>coordinates</a:t>
            </a:r>
            <a:endParaRPr lang="en-US" dirty="0">
              <a:solidFill>
                <a:srgbClr val="595959"/>
              </a:solidFill>
            </a:endParaRPr>
          </a:p>
        </p:txBody>
      </p:sp>
      <p:sp>
        <p:nvSpPr>
          <p:cNvPr id="15" name="Text Box 2"/>
          <p:cNvSpPr txBox="1">
            <a:spLocks noChangeArrowheads="1"/>
          </p:cNvSpPr>
          <p:nvPr/>
        </p:nvSpPr>
        <p:spPr bwMode="auto">
          <a:xfrm rot="20189720">
            <a:off x="4271476" y="3063202"/>
            <a:ext cx="1640855" cy="433068"/>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dirty="0" smtClean="0">
                <a:solidFill>
                  <a:srgbClr val="595959"/>
                </a:solidFill>
              </a:rPr>
              <a:t>represents</a:t>
            </a:r>
            <a:endParaRPr lang="en-US" dirty="0">
              <a:solidFill>
                <a:srgbClr val="595959"/>
              </a:solidFill>
            </a:endParaRPr>
          </a:p>
        </p:txBody>
      </p:sp>
      <p:cxnSp>
        <p:nvCxnSpPr>
          <p:cNvPr id="16" name="Curved Connector 15"/>
          <p:cNvCxnSpPr>
            <a:stCxn id="17" idx="0"/>
          </p:cNvCxnSpPr>
          <p:nvPr/>
        </p:nvCxnSpPr>
        <p:spPr bwMode="auto">
          <a:xfrm rot="15868923" flipH="1">
            <a:off x="4527243" y="1093307"/>
            <a:ext cx="1080120" cy="3096344"/>
          </a:xfrm>
          <a:prstGeom prst="curvedConnector2">
            <a:avLst/>
          </a:prstGeom>
          <a:solidFill>
            <a:srgbClr val="00B8FF"/>
          </a:solidFill>
          <a:ln w="38100" cap="flat" cmpd="sng" algn="ctr">
            <a:solidFill>
              <a:srgbClr val="FFFFFF"/>
            </a:solidFill>
            <a:prstDash val="solid"/>
            <a:round/>
            <a:headEnd type="none" w="med" len="med"/>
            <a:tailEnd type="none"/>
          </a:ln>
          <a:effectLst>
            <a:glow rad="50800">
              <a:schemeClr val="tx1">
                <a:alpha val="75000"/>
              </a:schemeClr>
            </a:glow>
          </a:effectLst>
        </p:spPr>
      </p:cxnSp>
      <p:sp>
        <p:nvSpPr>
          <p:cNvPr id="17" name="Rounded Rectangle 16"/>
          <p:cNvSpPr/>
          <p:nvPr/>
        </p:nvSpPr>
        <p:spPr bwMode="auto">
          <a:xfrm rot="21268923" flipV="1">
            <a:off x="2136684" y="1390696"/>
            <a:ext cx="2592288" cy="864096"/>
          </a:xfrm>
          <a:prstGeom prst="roundRect">
            <a:avLst/>
          </a:prstGeom>
          <a:solidFill>
            <a:srgbClr val="FFFFFF"/>
          </a:solidFill>
          <a:ln w="38100" cap="flat" cmpd="sng" algn="ctr">
            <a:noFill/>
            <a:prstDash val="solid"/>
            <a:round/>
            <a:headEnd type="none" w="med" len="med"/>
            <a:tailEnd type="none" w="med" len="med"/>
          </a:ln>
          <a:effectLst>
            <a:glow rad="254000">
              <a:schemeClr val="tx1">
                <a:alpha val="75000"/>
              </a:schemeClr>
            </a:glow>
          </a:effectLst>
        </p:spPr>
        <p:txBody>
          <a:bodyPr vert="horz" wrap="square" lIns="91440" tIns="45720" rIns="91440" bIns="45720" numCol="1" rtlCol="0" anchor="ctr" anchorCtr="0" compatLnSpc="1">
            <a:prstTxWarp prst="textNoShape">
              <a:avLst/>
            </a:prstTxWarp>
            <a:scene3d>
              <a:camera prst="orthographicFront">
                <a:rot lat="0" lon="0" rev="10800000"/>
              </a:camera>
              <a:lightRig rig="threePt" dir="t"/>
            </a:scene3d>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a:t>
            </a:r>
            <a:endParaRPr kumimoji="0" lang="en-US" sz="2200" b="0" i="0" u="none" strike="noStrike" cap="none" normalizeH="0" baseline="0" dirty="0">
              <a:ln>
                <a:noFill/>
              </a:ln>
              <a:solidFill>
                <a:schemeClr val="tx1"/>
              </a:solidFill>
              <a:effectLst/>
              <a:latin typeface="Myriad Web" charset="0"/>
            </a:endParaRPr>
          </a:p>
        </p:txBody>
      </p:sp>
      <p:cxnSp>
        <p:nvCxnSpPr>
          <p:cNvPr id="18" name="Curved Connector 17"/>
          <p:cNvCxnSpPr>
            <a:stCxn id="17" idx="0"/>
          </p:cNvCxnSpPr>
          <p:nvPr/>
        </p:nvCxnSpPr>
        <p:spPr bwMode="auto">
          <a:xfrm rot="5400000">
            <a:off x="2282954" y="2165574"/>
            <a:ext cx="1104202" cy="1278637"/>
          </a:xfrm>
          <a:prstGeom prst="curvedConnector2">
            <a:avLst/>
          </a:prstGeom>
          <a:solidFill>
            <a:srgbClr val="00B8FF"/>
          </a:solidFill>
          <a:ln w="38100" cap="flat" cmpd="sng" algn="ctr">
            <a:solidFill>
              <a:srgbClr val="FFFFFF"/>
            </a:solidFill>
            <a:prstDash val="solid"/>
            <a:round/>
            <a:headEnd type="none" w="med" len="med"/>
            <a:tailEnd type="none"/>
          </a:ln>
          <a:effectLst/>
        </p:spPr>
      </p:cxnSp>
      <p:sp>
        <p:nvSpPr>
          <p:cNvPr id="19" name="Rectangle 18"/>
          <p:cNvSpPr/>
          <p:nvPr/>
        </p:nvSpPr>
        <p:spPr bwMode="auto">
          <a:xfrm>
            <a:off x="3779912" y="764704"/>
            <a:ext cx="2304256"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0" name="Rectangle 19"/>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Tree>
    <p:extLst>
      <p:ext uri="{BB962C8B-B14F-4D97-AF65-F5344CB8AC3E}">
        <p14:creationId xmlns:p14="http://schemas.microsoft.com/office/powerpoint/2010/main" val="330745069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
        <p:nvSpPr>
          <p:cNvPr id="4" name="Rectangle 3"/>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Tree>
    <p:extLst>
      <p:ext uri="{BB962C8B-B14F-4D97-AF65-F5344CB8AC3E}">
        <p14:creationId xmlns:p14="http://schemas.microsoft.com/office/powerpoint/2010/main" val="8441344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
        <p:nvSpPr>
          <p:cNvPr id="4" name="Rectangle 3"/>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16" name="Rectangle 15"/>
          <p:cNvSpPr/>
          <p:nvPr/>
        </p:nvSpPr>
        <p:spPr>
          <a:xfrm>
            <a:off x="5076056" y="3055020"/>
            <a:ext cx="3528392" cy="2462212"/>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“we </a:t>
            </a:r>
            <a:r>
              <a:rPr lang="en-US" i="0" dirty="0">
                <a:effectLst>
                  <a:glow rad="101600">
                    <a:schemeClr val="tx1">
                      <a:alpha val="75000"/>
                    </a:schemeClr>
                  </a:glow>
                </a:effectLst>
              </a:rPr>
              <a:t>need a principled way of distinguishing genuine joint actions from mere joint happenings or joint doings</a:t>
            </a:r>
            <a:r>
              <a:rPr lang="en-US" i="0" dirty="0" smtClean="0">
                <a:effectLst>
                  <a:glow rad="101600">
                    <a:schemeClr val="tx1">
                      <a:alpha val="75000"/>
                    </a:schemeClr>
                  </a:glow>
                </a:effectLst>
              </a:rPr>
              <a:t>.”</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(Pacherie 2011, 175)</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chemeClr val="tx1">
                    <a:alpha val="75000"/>
                  </a:schemeClr>
                </a:glow>
              </a:effectLst>
            </a:endParaRPr>
          </a:p>
        </p:txBody>
      </p:sp>
    </p:spTree>
    <p:extLst>
      <p:ext uri="{BB962C8B-B14F-4D97-AF65-F5344CB8AC3E}">
        <p14:creationId xmlns:p14="http://schemas.microsoft.com/office/powerpoint/2010/main" val="14106864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7236296" y="3429000"/>
            <a:ext cx="1080120"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3"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
        <p:nvSpPr>
          <p:cNvPr id="4" name="Rectangle 3"/>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16" name="Rectangle 15"/>
          <p:cNvSpPr/>
          <p:nvPr/>
        </p:nvSpPr>
        <p:spPr>
          <a:xfrm>
            <a:off x="5076056" y="3055020"/>
            <a:ext cx="3528392" cy="2462212"/>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“we </a:t>
            </a:r>
            <a:r>
              <a:rPr lang="en-US" i="0" dirty="0">
                <a:effectLst>
                  <a:glow rad="101600">
                    <a:schemeClr val="tx1">
                      <a:alpha val="75000"/>
                    </a:schemeClr>
                  </a:glow>
                </a:effectLst>
              </a:rPr>
              <a:t>need a principled way of distinguishing genuine joint actions from mere joint happenings or joint doings</a:t>
            </a:r>
            <a:r>
              <a:rPr lang="en-US" i="0" dirty="0" smtClean="0">
                <a:effectLst>
                  <a:glow rad="101600">
                    <a:schemeClr val="tx1">
                      <a:alpha val="75000"/>
                    </a:schemeClr>
                  </a:glow>
                </a:effectLst>
              </a:rPr>
              <a:t>.”</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(Pacherie 2011, 175)</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chemeClr val="tx1">
                    <a:alpha val="75000"/>
                  </a:schemeClr>
                </a:glow>
              </a:effectLst>
            </a:endParaRPr>
          </a:p>
        </p:txBody>
      </p:sp>
    </p:spTree>
    <p:extLst>
      <p:ext uri="{BB962C8B-B14F-4D97-AF65-F5344CB8AC3E}">
        <p14:creationId xmlns:p14="http://schemas.microsoft.com/office/powerpoint/2010/main" val="356982270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4572000" y="0"/>
            <a:ext cx="4572000" cy="6858000"/>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glow>
                  <a:schemeClr val="bg1"/>
                </a:glow>
              </a:effectLst>
              <a:latin typeface="Myriad Web" charset="0"/>
            </a:endParaRPr>
          </a:p>
        </p:txBody>
      </p:sp>
      <p:sp>
        <p:nvSpPr>
          <p:cNvPr id="8" name="Text Box 5"/>
          <p:cNvSpPr txBox="1">
            <a:spLocks noChangeArrowheads="1"/>
          </p:cNvSpPr>
          <p:nvPr/>
        </p:nvSpPr>
        <p:spPr bwMode="auto">
          <a:xfrm>
            <a:off x="539552" y="548680"/>
            <a:ext cx="3240358"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a:defRPr/>
            </a:pPr>
            <a:r>
              <a:rPr lang="en-GB" i="0" dirty="0" smtClean="0">
                <a:effectLst>
                  <a:glow rad="152400">
                    <a:schemeClr val="tx1"/>
                  </a:glow>
                </a:effectLst>
                <a:cs typeface="Arial" charset="0"/>
              </a:rPr>
              <a:t>Joint</a:t>
            </a:r>
          </a:p>
        </p:txBody>
      </p:sp>
      <p:sp>
        <p:nvSpPr>
          <p:cNvPr id="9" name="Text Box 5"/>
          <p:cNvSpPr txBox="1">
            <a:spLocks noChangeArrowheads="1"/>
          </p:cNvSpPr>
          <p:nvPr/>
        </p:nvSpPr>
        <p:spPr bwMode="auto">
          <a:xfrm>
            <a:off x="5292080" y="556234"/>
            <a:ext cx="3240358"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a:defRPr/>
            </a:pPr>
            <a:r>
              <a:rPr lang="en-GB" i="0" dirty="0" smtClean="0">
                <a:solidFill>
                  <a:schemeClr val="tx1"/>
                </a:solidFill>
                <a:effectLst>
                  <a:glow rad="152400">
                    <a:schemeClr val="bg1"/>
                  </a:glow>
                </a:effectLst>
                <a:cs typeface="Arial" charset="0"/>
              </a:rPr>
              <a:t>Not joint</a:t>
            </a:r>
          </a:p>
        </p:txBody>
      </p:sp>
    </p:spTree>
    <p:extLst>
      <p:ext uri="{BB962C8B-B14F-4D97-AF65-F5344CB8AC3E}">
        <p14:creationId xmlns:p14="http://schemas.microsoft.com/office/powerpoint/2010/main" val="425251480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4572000" y="0"/>
            <a:ext cx="4572000" cy="6858000"/>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glow>
                  <a:schemeClr val="bg1"/>
                </a:glow>
              </a:effectLst>
              <a:latin typeface="Myriad Web" charset="0"/>
            </a:endParaRPr>
          </a:p>
        </p:txBody>
      </p:sp>
      <p:sp>
        <p:nvSpPr>
          <p:cNvPr id="7" name="Text Box 5"/>
          <p:cNvSpPr txBox="1">
            <a:spLocks noChangeArrowheads="1"/>
          </p:cNvSpPr>
          <p:nvPr/>
        </p:nvSpPr>
        <p:spPr bwMode="auto">
          <a:xfrm>
            <a:off x="539554" y="1412776"/>
            <a:ext cx="3240358"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r>
              <a:rPr lang="en-GB" i="0" dirty="0" smtClean="0">
                <a:effectLst>
                  <a:glow rad="152400">
                    <a:schemeClr val="tx1"/>
                  </a:glow>
                </a:effectLst>
                <a:cs typeface="Arial" charset="0"/>
              </a:rPr>
              <a:t>Jack and Sue walk together</a:t>
            </a:r>
          </a:p>
        </p:txBody>
      </p:sp>
      <p:sp>
        <p:nvSpPr>
          <p:cNvPr id="4" name="Text Box 5"/>
          <p:cNvSpPr txBox="1">
            <a:spLocks noChangeArrowheads="1"/>
          </p:cNvSpPr>
          <p:nvPr/>
        </p:nvSpPr>
        <p:spPr bwMode="auto">
          <a:xfrm>
            <a:off x="5292082" y="1420330"/>
            <a:ext cx="3240358"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r>
              <a:rPr lang="en-GB" i="0" dirty="0" smtClean="0">
                <a:solidFill>
                  <a:schemeClr val="tx1"/>
                </a:solidFill>
                <a:effectLst>
                  <a:glow rad="152400">
                    <a:schemeClr val="bg1"/>
                  </a:glow>
                </a:effectLst>
                <a:cs typeface="Arial" charset="0"/>
              </a:rPr>
              <a:t>Jack and Sue walk alongside each other</a:t>
            </a:r>
          </a:p>
        </p:txBody>
      </p:sp>
      <p:sp>
        <p:nvSpPr>
          <p:cNvPr id="8" name="Text Box 5"/>
          <p:cNvSpPr txBox="1">
            <a:spLocks noChangeArrowheads="1"/>
          </p:cNvSpPr>
          <p:nvPr/>
        </p:nvSpPr>
        <p:spPr bwMode="auto">
          <a:xfrm>
            <a:off x="539552" y="548680"/>
            <a:ext cx="3240358"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a:defRPr/>
            </a:pPr>
            <a:r>
              <a:rPr lang="en-GB" i="0" dirty="0" smtClean="0">
                <a:effectLst>
                  <a:glow rad="152400">
                    <a:schemeClr val="tx1"/>
                  </a:glow>
                </a:effectLst>
                <a:cs typeface="Arial" charset="0"/>
              </a:rPr>
              <a:t>Joint</a:t>
            </a:r>
          </a:p>
        </p:txBody>
      </p:sp>
      <p:sp>
        <p:nvSpPr>
          <p:cNvPr id="9" name="Text Box 5"/>
          <p:cNvSpPr txBox="1">
            <a:spLocks noChangeArrowheads="1"/>
          </p:cNvSpPr>
          <p:nvPr/>
        </p:nvSpPr>
        <p:spPr bwMode="auto">
          <a:xfrm>
            <a:off x="5292080" y="556234"/>
            <a:ext cx="3240358"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a:defRPr/>
            </a:pPr>
            <a:r>
              <a:rPr lang="en-GB" i="0" dirty="0" smtClean="0">
                <a:solidFill>
                  <a:schemeClr val="tx1"/>
                </a:solidFill>
                <a:effectLst>
                  <a:glow rad="152400">
                    <a:schemeClr val="bg1"/>
                  </a:glow>
                </a:effectLst>
                <a:cs typeface="Arial" charset="0"/>
              </a:rPr>
              <a:t>Not joint</a:t>
            </a:r>
          </a:p>
        </p:txBody>
      </p:sp>
      <p:sp>
        <p:nvSpPr>
          <p:cNvPr id="16" name="Text Box 5"/>
          <p:cNvSpPr txBox="1">
            <a:spLocks noChangeArrowheads="1"/>
          </p:cNvSpPr>
          <p:nvPr/>
        </p:nvSpPr>
        <p:spPr bwMode="auto">
          <a:xfrm>
            <a:off x="6156176" y="2125314"/>
            <a:ext cx="2664296"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r">
              <a:defRPr/>
            </a:pPr>
            <a:r>
              <a:rPr lang="en-GB" i="0" dirty="0" smtClean="0">
                <a:effectLst>
                  <a:glow rad="76200">
                    <a:schemeClr val="tx1"/>
                  </a:glow>
                </a:effectLst>
                <a:cs typeface="Arial" charset="0"/>
              </a:rPr>
              <a:t>(Gilbert 1990)</a:t>
            </a:r>
          </a:p>
        </p:txBody>
      </p:sp>
    </p:spTree>
    <p:extLst>
      <p:ext uri="{BB962C8B-B14F-4D97-AF65-F5344CB8AC3E}">
        <p14:creationId xmlns:p14="http://schemas.microsoft.com/office/powerpoint/2010/main" val="28050001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4572000" y="0"/>
            <a:ext cx="4572000" cy="6858000"/>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glow>
                  <a:schemeClr val="bg1"/>
                </a:glow>
              </a:effectLst>
              <a:latin typeface="Myriad Web" charset="0"/>
            </a:endParaRPr>
          </a:p>
        </p:txBody>
      </p:sp>
      <p:sp>
        <p:nvSpPr>
          <p:cNvPr id="7" name="Text Box 5"/>
          <p:cNvSpPr txBox="1">
            <a:spLocks noChangeArrowheads="1"/>
          </p:cNvSpPr>
          <p:nvPr/>
        </p:nvSpPr>
        <p:spPr bwMode="auto">
          <a:xfrm>
            <a:off x="539554" y="1412776"/>
            <a:ext cx="3240358"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r>
              <a:rPr lang="en-GB" i="0" dirty="0" smtClean="0">
                <a:effectLst>
                  <a:glow rad="152400">
                    <a:schemeClr val="tx1"/>
                  </a:glow>
                </a:effectLst>
                <a:cs typeface="Arial" charset="0"/>
              </a:rPr>
              <a:t>Jack and Sue walk together</a:t>
            </a:r>
          </a:p>
        </p:txBody>
      </p:sp>
      <p:sp>
        <p:nvSpPr>
          <p:cNvPr id="4" name="Text Box 5"/>
          <p:cNvSpPr txBox="1">
            <a:spLocks noChangeArrowheads="1"/>
          </p:cNvSpPr>
          <p:nvPr/>
        </p:nvSpPr>
        <p:spPr bwMode="auto">
          <a:xfrm>
            <a:off x="5292082" y="1420330"/>
            <a:ext cx="3240358" cy="7694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r>
              <a:rPr lang="en-GB" i="0" dirty="0" smtClean="0">
                <a:solidFill>
                  <a:schemeClr val="tx1"/>
                </a:solidFill>
                <a:effectLst>
                  <a:glow rad="152400">
                    <a:schemeClr val="bg1"/>
                  </a:glow>
                </a:effectLst>
                <a:cs typeface="Arial" charset="0"/>
              </a:rPr>
              <a:t>Jack and Sue walk alongside each other</a:t>
            </a:r>
          </a:p>
        </p:txBody>
      </p:sp>
      <p:sp>
        <p:nvSpPr>
          <p:cNvPr id="5" name="Text Box 5"/>
          <p:cNvSpPr txBox="1">
            <a:spLocks noChangeArrowheads="1"/>
          </p:cNvSpPr>
          <p:nvPr/>
        </p:nvSpPr>
        <p:spPr bwMode="auto">
          <a:xfrm>
            <a:off x="539552" y="2789631"/>
            <a:ext cx="3240358"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r>
              <a:rPr lang="en-GB" i="0" dirty="0" smtClean="0">
                <a:effectLst>
                  <a:glow rad="152400">
                    <a:schemeClr val="tx1"/>
                  </a:glow>
                </a:effectLst>
                <a:cs typeface="Arial" charset="0"/>
              </a:rPr>
              <a:t>We collectively perform a dance </a:t>
            </a:r>
            <a:r>
              <a:rPr lang="en-GB" i="0" dirty="0">
                <a:effectLst>
                  <a:glow rad="152400">
                    <a:schemeClr val="tx1"/>
                  </a:glow>
                </a:effectLst>
                <a:cs typeface="Arial" charset="0"/>
              </a:rPr>
              <a:t>by </a:t>
            </a:r>
            <a:r>
              <a:rPr lang="en-GB" i="0" dirty="0" smtClean="0">
                <a:effectLst>
                  <a:glow rad="152400">
                    <a:schemeClr val="tx1"/>
                  </a:glow>
                </a:effectLst>
                <a:cs typeface="Arial" charset="0"/>
              </a:rPr>
              <a:t>running to a shelter at the same time</a:t>
            </a:r>
          </a:p>
        </p:txBody>
      </p:sp>
      <p:sp>
        <p:nvSpPr>
          <p:cNvPr id="6" name="Text Box 5"/>
          <p:cNvSpPr txBox="1">
            <a:spLocks noChangeArrowheads="1"/>
          </p:cNvSpPr>
          <p:nvPr/>
        </p:nvSpPr>
        <p:spPr bwMode="auto">
          <a:xfrm>
            <a:off x="5292080" y="2797185"/>
            <a:ext cx="3240358" cy="144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defRPr/>
            </a:pPr>
            <a:r>
              <a:rPr lang="en-GB" i="0" dirty="0" smtClean="0">
                <a:solidFill>
                  <a:schemeClr val="tx1"/>
                </a:solidFill>
                <a:effectLst>
                  <a:glow rad="152400">
                    <a:schemeClr val="bg1"/>
                  </a:glow>
                </a:effectLst>
                <a:cs typeface="Arial" charset="0"/>
              </a:rPr>
              <a:t>We each individually run to a shelter at the same time (in response to a sudden shower).</a:t>
            </a:r>
          </a:p>
        </p:txBody>
      </p:sp>
      <p:sp>
        <p:nvSpPr>
          <p:cNvPr id="8" name="Text Box 5"/>
          <p:cNvSpPr txBox="1">
            <a:spLocks noChangeArrowheads="1"/>
          </p:cNvSpPr>
          <p:nvPr/>
        </p:nvSpPr>
        <p:spPr bwMode="auto">
          <a:xfrm>
            <a:off x="539552" y="548680"/>
            <a:ext cx="3240358"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a:defRPr/>
            </a:pPr>
            <a:r>
              <a:rPr lang="en-GB" i="0" dirty="0" smtClean="0">
                <a:effectLst>
                  <a:glow rad="152400">
                    <a:schemeClr val="tx1"/>
                  </a:glow>
                </a:effectLst>
                <a:cs typeface="Arial" charset="0"/>
              </a:rPr>
              <a:t>Joint</a:t>
            </a:r>
          </a:p>
        </p:txBody>
      </p:sp>
      <p:sp>
        <p:nvSpPr>
          <p:cNvPr id="9" name="Text Box 5"/>
          <p:cNvSpPr txBox="1">
            <a:spLocks noChangeArrowheads="1"/>
          </p:cNvSpPr>
          <p:nvPr/>
        </p:nvSpPr>
        <p:spPr bwMode="auto">
          <a:xfrm>
            <a:off x="5292080" y="556234"/>
            <a:ext cx="3240358"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a:defRPr/>
            </a:pPr>
            <a:r>
              <a:rPr lang="en-GB" i="0" dirty="0" smtClean="0">
                <a:solidFill>
                  <a:schemeClr val="tx1"/>
                </a:solidFill>
                <a:effectLst>
                  <a:glow rad="152400">
                    <a:schemeClr val="bg1"/>
                  </a:glow>
                </a:effectLst>
                <a:cs typeface="Arial" charset="0"/>
              </a:rPr>
              <a:t>Not joint</a:t>
            </a:r>
          </a:p>
        </p:txBody>
      </p:sp>
      <p:sp>
        <p:nvSpPr>
          <p:cNvPr id="15" name="Text Box 5"/>
          <p:cNvSpPr txBox="1">
            <a:spLocks noChangeArrowheads="1"/>
          </p:cNvSpPr>
          <p:nvPr/>
        </p:nvSpPr>
        <p:spPr bwMode="auto">
          <a:xfrm>
            <a:off x="6228186" y="4366265"/>
            <a:ext cx="3240358"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a:defRPr/>
            </a:pPr>
            <a:r>
              <a:rPr lang="en-GB" i="0" dirty="0" smtClean="0">
                <a:effectLst>
                  <a:glow rad="76200">
                    <a:schemeClr val="tx1"/>
                  </a:glow>
                </a:effectLst>
                <a:cs typeface="Arial" charset="0"/>
              </a:rPr>
              <a:t>(Searle 1990, 92)</a:t>
            </a:r>
          </a:p>
        </p:txBody>
      </p:sp>
      <p:sp>
        <p:nvSpPr>
          <p:cNvPr id="16" name="Text Box 5"/>
          <p:cNvSpPr txBox="1">
            <a:spLocks noChangeArrowheads="1"/>
          </p:cNvSpPr>
          <p:nvPr/>
        </p:nvSpPr>
        <p:spPr bwMode="auto">
          <a:xfrm>
            <a:off x="6156176" y="2125314"/>
            <a:ext cx="2664296"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r">
              <a:defRPr/>
            </a:pPr>
            <a:r>
              <a:rPr lang="en-GB" i="0" dirty="0" smtClean="0">
                <a:effectLst>
                  <a:glow rad="76200">
                    <a:schemeClr val="tx1"/>
                  </a:glow>
                </a:effectLst>
                <a:cs typeface="Arial" charset="0"/>
              </a:rPr>
              <a:t>(Gilbert 1990)</a:t>
            </a:r>
          </a:p>
        </p:txBody>
      </p:sp>
    </p:spTree>
    <p:extLst>
      <p:ext uri="{BB962C8B-B14F-4D97-AF65-F5344CB8AC3E}">
        <p14:creationId xmlns:p14="http://schemas.microsoft.com/office/powerpoint/2010/main" val="77728403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7236296" y="3429000"/>
            <a:ext cx="1080120"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3"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
        <p:nvSpPr>
          <p:cNvPr id="4" name="Rectangle 3"/>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16" name="Rectangle 15"/>
          <p:cNvSpPr/>
          <p:nvPr/>
        </p:nvSpPr>
        <p:spPr>
          <a:xfrm>
            <a:off x="5076056" y="3055020"/>
            <a:ext cx="3528392" cy="2462212"/>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“we </a:t>
            </a:r>
            <a:r>
              <a:rPr lang="en-US" i="0" dirty="0">
                <a:effectLst>
                  <a:glow rad="101600">
                    <a:schemeClr val="tx1">
                      <a:alpha val="75000"/>
                    </a:schemeClr>
                  </a:glow>
                </a:effectLst>
              </a:rPr>
              <a:t>need a principled way of distinguishing genuine joint actions from mere joint happenings or joint doings</a:t>
            </a:r>
            <a:r>
              <a:rPr lang="en-US" i="0" dirty="0" smtClean="0">
                <a:effectLst>
                  <a:glow rad="101600">
                    <a:schemeClr val="tx1">
                      <a:alpha val="75000"/>
                    </a:schemeClr>
                  </a:glow>
                </a:effectLst>
              </a:rPr>
              <a:t>.”</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(Pacherie 2011, 175)</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chemeClr val="tx1">
                    <a:alpha val="75000"/>
                  </a:schemeClr>
                </a:glow>
              </a:effectLst>
            </a:endParaRPr>
          </a:p>
        </p:txBody>
      </p:sp>
    </p:spTree>
    <p:extLst>
      <p:ext uri="{BB962C8B-B14F-4D97-AF65-F5344CB8AC3E}">
        <p14:creationId xmlns:p14="http://schemas.microsoft.com/office/powerpoint/2010/main" val="338055123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7" name="Text Box 2"/>
          <p:cNvSpPr txBox="1">
            <a:spLocks noChangeArrowheads="1"/>
          </p:cNvSpPr>
          <p:nvPr/>
        </p:nvSpPr>
        <p:spPr bwMode="auto">
          <a:xfrm>
            <a:off x="284380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challenge</a:t>
            </a:r>
          </a:p>
        </p:txBody>
      </p:sp>
      <p:sp>
        <p:nvSpPr>
          <p:cNvPr id="26626"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rgbClr val="7F7F7F"/>
                </a:solidFill>
                <a:effectLst>
                  <a:glow rad="101600">
                    <a:schemeClr val="tx1">
                      <a:alpha val="75000"/>
                    </a:schemeClr>
                  </a:glow>
                </a:effectLst>
              </a:rPr>
              <a:t>Explain the emergence, in evolution or development, of sophisticated forms of theory of mind cognition.</a:t>
            </a:r>
            <a:endParaRPr lang="en-GB" dirty="0">
              <a:solidFill>
                <a:srgbClr val="7F7F7F"/>
              </a:solidFill>
              <a:effectLst>
                <a:glow rad="101600">
                  <a:schemeClr val="tx1">
                    <a:alpha val="75000"/>
                  </a:schemeClr>
                </a:glow>
              </a:effectLst>
            </a:endParaRPr>
          </a:p>
        </p:txBody>
      </p:sp>
      <p:sp>
        <p:nvSpPr>
          <p:cNvPr id="5"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conjecture</a:t>
            </a:r>
          </a:p>
        </p:txBody>
      </p:sp>
      <p:sp>
        <p:nvSpPr>
          <p:cNvPr id="9" name="Rectangle 8"/>
          <p:cNvSpPr/>
          <p:nvPr/>
        </p:nvSpPr>
        <p:spPr bwMode="auto">
          <a:xfrm>
            <a:off x="3275856" y="3717032"/>
            <a:ext cx="864096" cy="432048"/>
          </a:xfrm>
          <a:prstGeom prst="rect">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Rectangle 9"/>
          <p:cNvSpPr/>
          <p:nvPr/>
        </p:nvSpPr>
        <p:spPr bwMode="auto">
          <a:xfrm>
            <a:off x="7884368" y="3356992"/>
            <a:ext cx="720080" cy="432048"/>
          </a:xfrm>
          <a:prstGeom prst="rect">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effectLst>
                  <a:glow rad="101600">
                    <a:schemeClr val="tx1">
                      <a:alpha val="75000"/>
                    </a:schemeClr>
                  </a:glow>
                </a:effectLst>
              </a:rPr>
              <a:t>The existence of abilities to engage in joint action partially </a:t>
            </a:r>
            <a:r>
              <a:rPr lang="en-GB" i="0" dirty="0" smtClean="0">
                <a:effectLst>
                  <a:glow rad="101600">
                    <a:schemeClr val="tx1">
                      <a:alpha val="75000"/>
                    </a:schemeClr>
                  </a:glow>
                </a:effectLst>
              </a:rPr>
              <a:t>explains </a:t>
            </a:r>
            <a:r>
              <a:rPr lang="en-GB" i="0" dirty="0">
                <a:effectLst>
                  <a:glow rad="101600">
                    <a:schemeClr val="tx1">
                      <a:alpha val="75000"/>
                    </a:schemeClr>
                  </a:glow>
                </a:effectLst>
              </a:rPr>
              <a:t>how sophisticated forms of </a:t>
            </a:r>
            <a:r>
              <a:rPr lang="en-GB" i="0" dirty="0" smtClean="0">
                <a:effectLst>
                  <a:glow rad="101600">
                    <a:schemeClr val="tx1">
                      <a:alpha val="75000"/>
                    </a:schemeClr>
                  </a:glow>
                </a:effectLst>
              </a:rPr>
              <a:t>theory of mind cognition </a:t>
            </a:r>
            <a:r>
              <a:rPr lang="en-GB" i="0" dirty="0">
                <a:effectLst>
                  <a:glow rad="101600">
                    <a:schemeClr val="tx1">
                      <a:alpha val="75000"/>
                    </a:schemeClr>
                  </a:glow>
                </a:effectLst>
              </a:rPr>
              <a:t>emerge in evolution or development (or both)</a:t>
            </a:r>
            <a:endParaRPr lang="en-GB" dirty="0">
              <a:effectLst>
                <a:glow rad="101600">
                  <a:schemeClr val="tx1">
                    <a:alpha val="75000"/>
                  </a:schemeClr>
                </a:glow>
              </a:effectLst>
            </a:endParaRPr>
          </a:p>
        </p:txBody>
      </p:sp>
    </p:spTree>
    <p:extLst>
      <p:ext uri="{BB962C8B-B14F-4D97-AF65-F5344CB8AC3E}">
        <p14:creationId xmlns:p14="http://schemas.microsoft.com/office/powerpoint/2010/main" val="47839054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7236296" y="3429000"/>
            <a:ext cx="1080120"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3"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
        <p:nvSpPr>
          <p:cNvPr id="4" name="Rectangle 3"/>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5" name="Rectangle 4"/>
          <p:cNvSpPr/>
          <p:nvPr/>
        </p:nvSpPr>
        <p:spPr>
          <a:xfrm>
            <a:off x="359532" y="2854097"/>
            <a:ext cx="144016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Nora’s shooting</a:t>
            </a:r>
          </a:p>
        </p:txBody>
      </p:sp>
      <p:sp>
        <p:nvSpPr>
          <p:cNvPr id="6" name="Rectangle 5"/>
          <p:cNvSpPr/>
          <p:nvPr/>
        </p:nvSpPr>
        <p:spPr>
          <a:xfrm>
            <a:off x="359532" y="4510281"/>
            <a:ext cx="144016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Olive’s shooting</a:t>
            </a:r>
          </a:p>
        </p:txBody>
      </p:sp>
      <p:sp>
        <p:nvSpPr>
          <p:cNvPr id="7" name="Rectangle 6"/>
          <p:cNvSpPr/>
          <p:nvPr/>
        </p:nvSpPr>
        <p:spPr>
          <a:xfrm>
            <a:off x="2267745" y="3718193"/>
            <a:ext cx="144016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Fred’s death</a:t>
            </a:r>
          </a:p>
        </p:txBody>
      </p:sp>
      <p:sp>
        <p:nvSpPr>
          <p:cNvPr id="8" name="Oval 7"/>
          <p:cNvSpPr/>
          <p:nvPr/>
        </p:nvSpPr>
        <p:spPr bwMode="auto">
          <a:xfrm>
            <a:off x="395537" y="2566063"/>
            <a:ext cx="1440160" cy="1440160"/>
          </a:xfrm>
          <a:prstGeom prst="ellipse">
            <a:avLst/>
          </a:prstGeom>
          <a:noFill/>
          <a:ln w="38100" cap="flat" cmpd="sng" algn="ctr">
            <a:solidFill>
              <a:schemeClr val="bg1"/>
            </a:solidFill>
            <a:prstDash val="solid"/>
            <a:round/>
            <a:headEnd type="none" w="med" len="med"/>
            <a:tailEnd type="none" w="med" len="med"/>
          </a:ln>
          <a:effectLst>
            <a:glow rad="1524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Oval 8"/>
          <p:cNvSpPr/>
          <p:nvPr/>
        </p:nvSpPr>
        <p:spPr bwMode="auto">
          <a:xfrm>
            <a:off x="395537" y="4222247"/>
            <a:ext cx="1440160" cy="1440160"/>
          </a:xfrm>
          <a:prstGeom prst="ellipse">
            <a:avLst/>
          </a:prstGeom>
          <a:noFill/>
          <a:ln w="38100" cap="flat" cmpd="sng" algn="ctr">
            <a:solidFill>
              <a:schemeClr val="bg1"/>
            </a:solidFill>
            <a:prstDash val="solid"/>
            <a:round/>
            <a:headEnd type="none" w="med" len="med"/>
            <a:tailEnd type="none" w="med" len="med"/>
          </a:ln>
          <a:effectLst>
            <a:glow rad="1524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Oval 9"/>
          <p:cNvSpPr/>
          <p:nvPr/>
        </p:nvSpPr>
        <p:spPr bwMode="auto">
          <a:xfrm>
            <a:off x="2267745" y="3358151"/>
            <a:ext cx="1440160" cy="1440160"/>
          </a:xfrm>
          <a:prstGeom prst="ellipse">
            <a:avLst/>
          </a:prstGeom>
          <a:noFill/>
          <a:ln w="38100" cap="flat" cmpd="sng" algn="ctr">
            <a:solidFill>
              <a:schemeClr val="bg1"/>
            </a:solidFill>
            <a:prstDash val="solid"/>
            <a:round/>
            <a:headEnd type="none" w="med" len="med"/>
            <a:tailEnd type="none" w="med" len="med"/>
          </a:ln>
          <a:effectLst>
            <a:glow rad="1524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cxnSp>
        <p:nvCxnSpPr>
          <p:cNvPr id="11" name="Straight Arrow Connector 10"/>
          <p:cNvCxnSpPr/>
          <p:nvPr/>
        </p:nvCxnSpPr>
        <p:spPr bwMode="auto">
          <a:xfrm>
            <a:off x="1907704" y="3430159"/>
            <a:ext cx="432048" cy="288032"/>
          </a:xfrm>
          <a:prstGeom prst="straightConnector1">
            <a:avLst/>
          </a:prstGeom>
          <a:solidFill>
            <a:srgbClr val="00B8FF"/>
          </a:solidFill>
          <a:ln w="38100" cap="flat" cmpd="sng" algn="ctr">
            <a:solidFill>
              <a:srgbClr val="FFFFFF"/>
            </a:solidFill>
            <a:prstDash val="solid"/>
            <a:round/>
            <a:headEnd type="none" w="med" len="med"/>
            <a:tailEnd type="arrow"/>
          </a:ln>
          <a:effectLst>
            <a:glow rad="152400">
              <a:schemeClr val="tx1">
                <a:alpha val="75000"/>
              </a:schemeClr>
            </a:glow>
          </a:effectLst>
        </p:spPr>
      </p:cxnSp>
      <p:cxnSp>
        <p:nvCxnSpPr>
          <p:cNvPr id="12" name="Straight Arrow Connector 11"/>
          <p:cNvCxnSpPr/>
          <p:nvPr/>
        </p:nvCxnSpPr>
        <p:spPr bwMode="auto">
          <a:xfrm flipV="1">
            <a:off x="1907704" y="4438271"/>
            <a:ext cx="432048" cy="288032"/>
          </a:xfrm>
          <a:prstGeom prst="straightConnector1">
            <a:avLst/>
          </a:prstGeom>
          <a:solidFill>
            <a:srgbClr val="00B8FF"/>
          </a:solidFill>
          <a:ln w="38100" cap="flat" cmpd="sng" algn="ctr">
            <a:solidFill>
              <a:srgbClr val="FFFFFF"/>
            </a:solidFill>
            <a:prstDash val="solid"/>
            <a:round/>
            <a:headEnd type="none" w="med" len="med"/>
            <a:tailEnd type="arrow"/>
          </a:ln>
          <a:effectLst>
            <a:glow rad="152400">
              <a:schemeClr val="tx1">
                <a:alpha val="75000"/>
              </a:schemeClr>
            </a:glow>
          </a:effectLst>
        </p:spPr>
      </p:cxnSp>
      <p:sp>
        <p:nvSpPr>
          <p:cNvPr id="13" name="Left Brace 12"/>
          <p:cNvSpPr/>
          <p:nvPr/>
        </p:nvSpPr>
        <p:spPr bwMode="auto">
          <a:xfrm rot="16200000">
            <a:off x="1871700" y="4330260"/>
            <a:ext cx="288032" cy="3384376"/>
          </a:xfrm>
          <a:prstGeom prst="leftBrace">
            <a:avLst>
              <a:gd name="adj1" fmla="val 42544"/>
              <a:gd name="adj2" fmla="val 50000"/>
            </a:avLst>
          </a:prstGeom>
          <a:no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Rectangle 13"/>
          <p:cNvSpPr/>
          <p:nvPr/>
        </p:nvSpPr>
        <p:spPr>
          <a:xfrm>
            <a:off x="431540" y="6310481"/>
            <a:ext cx="316835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Fred’s killing</a:t>
            </a:r>
          </a:p>
        </p:txBody>
      </p:sp>
      <p:sp>
        <p:nvSpPr>
          <p:cNvPr id="16" name="Rectangle 15"/>
          <p:cNvSpPr/>
          <p:nvPr/>
        </p:nvSpPr>
        <p:spPr>
          <a:xfrm>
            <a:off x="5076056" y="3055020"/>
            <a:ext cx="3528392" cy="2462212"/>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“we </a:t>
            </a:r>
            <a:r>
              <a:rPr lang="en-US" i="0" dirty="0">
                <a:effectLst>
                  <a:glow rad="101600">
                    <a:schemeClr val="tx1">
                      <a:alpha val="75000"/>
                    </a:schemeClr>
                  </a:glow>
                </a:effectLst>
              </a:rPr>
              <a:t>need a principled way of distinguishing genuine joint actions from mere joint happenings or joint doings</a:t>
            </a:r>
            <a:r>
              <a:rPr lang="en-US" i="0" dirty="0" smtClean="0">
                <a:effectLst>
                  <a:glow rad="101600">
                    <a:schemeClr val="tx1">
                      <a:alpha val="75000"/>
                    </a:schemeClr>
                  </a:glow>
                </a:effectLst>
              </a:rPr>
              <a:t>.”</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(Pacherie 2011, 175)</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chemeClr val="tx1">
                    <a:alpha val="75000"/>
                  </a:schemeClr>
                </a:glow>
              </a:effectLst>
            </a:endParaRPr>
          </a:p>
        </p:txBody>
      </p:sp>
    </p:spTree>
    <p:extLst>
      <p:ext uri="{BB962C8B-B14F-4D97-AF65-F5344CB8AC3E}">
        <p14:creationId xmlns:p14="http://schemas.microsoft.com/office/powerpoint/2010/main" val="26562167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bwMode="auto">
          <a:xfrm>
            <a:off x="672228" y="3379672"/>
            <a:ext cx="3240360" cy="0"/>
          </a:xfrm>
          <a:prstGeom prst="line">
            <a:avLst/>
          </a:prstGeom>
          <a:solidFill>
            <a:srgbClr val="00B8FF"/>
          </a:solidFill>
          <a:ln w="28575" cap="flat" cmpd="sng" algn="ctr">
            <a:solidFill>
              <a:srgbClr val="FFFFFF"/>
            </a:solidFill>
            <a:prstDash val="solid"/>
            <a:round/>
            <a:headEnd type="none" w="med" len="med"/>
            <a:tailEnd type="none" w="med" len="med"/>
          </a:ln>
          <a:effectLst/>
        </p:spPr>
      </p:cxnSp>
      <p:sp>
        <p:nvSpPr>
          <p:cNvPr id="7" name="Rectangle 6"/>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8" name="Text Box 2"/>
          <p:cNvSpPr txBox="1">
            <a:spLocks noChangeArrowheads="1"/>
          </p:cNvSpPr>
          <p:nvPr/>
        </p:nvSpPr>
        <p:spPr bwMode="auto">
          <a:xfrm>
            <a:off x="592139" y="2665504"/>
            <a:ext cx="3331790" cy="3787832"/>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collective goal</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(a) it is a distributive goal;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(b) the actions are coordinated; and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(c) coordination of this type would normally facilitate occurrences of outcomes of this type.</a:t>
            </a:r>
          </a:p>
        </p:txBody>
      </p:sp>
      <p:sp>
        <p:nvSpPr>
          <p:cNvPr id="9"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
        <p:nvSpPr>
          <p:cNvPr id="10" name="Rectangle 9"/>
          <p:cNvSpPr/>
          <p:nvPr/>
        </p:nvSpPr>
        <p:spPr bwMode="auto">
          <a:xfrm>
            <a:off x="7236296" y="3429000"/>
            <a:ext cx="1080120"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1" name="Rectangle 10"/>
          <p:cNvSpPr/>
          <p:nvPr/>
        </p:nvSpPr>
        <p:spPr>
          <a:xfrm>
            <a:off x="5076056" y="3055020"/>
            <a:ext cx="3528392" cy="2462212"/>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“we </a:t>
            </a:r>
            <a:r>
              <a:rPr lang="en-US" i="0" dirty="0">
                <a:effectLst>
                  <a:glow rad="101600">
                    <a:schemeClr val="tx1">
                      <a:alpha val="75000"/>
                    </a:schemeClr>
                  </a:glow>
                </a:effectLst>
              </a:rPr>
              <a:t>need a principled way of distinguishing genuine joint actions from mere joint happenings or joint doings</a:t>
            </a:r>
            <a:r>
              <a:rPr lang="en-US" i="0" dirty="0" smtClean="0">
                <a:effectLst>
                  <a:glow rad="101600">
                    <a:schemeClr val="tx1">
                      <a:alpha val="75000"/>
                    </a:schemeClr>
                  </a:glow>
                </a:effectLst>
              </a:rPr>
              <a:t>.”</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(Pacherie 2011, 175)</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chemeClr val="tx1">
                    <a:alpha val="75000"/>
                  </a:schemeClr>
                </a:glow>
              </a:effectLst>
            </a:endParaRPr>
          </a:p>
        </p:txBody>
      </p:sp>
      <p:sp>
        <p:nvSpPr>
          <p:cNvPr id="2" name="Rectangle 1"/>
          <p:cNvSpPr/>
          <p:nvPr/>
        </p:nvSpPr>
        <p:spPr bwMode="auto">
          <a:xfrm>
            <a:off x="4860032" y="2996952"/>
            <a:ext cx="3744416" cy="2520280"/>
          </a:xfrm>
          <a:prstGeom prst="rect">
            <a:avLst/>
          </a:prstGeom>
          <a:solidFill>
            <a:schemeClr val="tx1">
              <a:alpha val="67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221658481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bwMode="auto">
          <a:xfrm>
            <a:off x="672228" y="3379672"/>
            <a:ext cx="3240360" cy="0"/>
          </a:xfrm>
          <a:prstGeom prst="line">
            <a:avLst/>
          </a:prstGeom>
          <a:solidFill>
            <a:srgbClr val="00B8FF"/>
          </a:solidFill>
          <a:ln w="28575" cap="flat" cmpd="sng" algn="ctr">
            <a:solidFill>
              <a:srgbClr val="FFFFFF"/>
            </a:solidFill>
            <a:prstDash val="solid"/>
            <a:round/>
            <a:headEnd type="none" w="med" len="med"/>
            <a:tailEnd type="none" w="med" len="med"/>
          </a:ln>
          <a:effectLst/>
        </p:spPr>
      </p:cxnSp>
      <p:sp>
        <p:nvSpPr>
          <p:cNvPr id="7" name="Rectangle 6"/>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8" name="Text Box 2"/>
          <p:cNvSpPr txBox="1">
            <a:spLocks noChangeArrowheads="1"/>
          </p:cNvSpPr>
          <p:nvPr/>
        </p:nvSpPr>
        <p:spPr bwMode="auto">
          <a:xfrm>
            <a:off x="592139" y="2665504"/>
            <a:ext cx="3331790" cy="3787832"/>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collective goal</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(a) it is a distributive goal;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(b) the actions are coordinated; and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(c) coordination of this type would normally facilitate occurrences of outcomes of this type.</a:t>
            </a:r>
          </a:p>
        </p:txBody>
      </p:sp>
      <p:sp>
        <p:nvSpPr>
          <p:cNvPr id="9"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
        <p:nvSpPr>
          <p:cNvPr id="10" name="Rectangle 9"/>
          <p:cNvSpPr/>
          <p:nvPr/>
        </p:nvSpPr>
        <p:spPr bwMode="auto">
          <a:xfrm>
            <a:off x="7236296" y="3429000"/>
            <a:ext cx="1080120"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1" name="Rectangle 10"/>
          <p:cNvSpPr/>
          <p:nvPr/>
        </p:nvSpPr>
        <p:spPr>
          <a:xfrm>
            <a:off x="5076056" y="3055020"/>
            <a:ext cx="3528392" cy="2462212"/>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“we </a:t>
            </a:r>
            <a:r>
              <a:rPr lang="en-US" i="0" dirty="0">
                <a:effectLst>
                  <a:glow rad="101600">
                    <a:schemeClr val="tx1">
                      <a:alpha val="75000"/>
                    </a:schemeClr>
                  </a:glow>
                </a:effectLst>
              </a:rPr>
              <a:t>need a principled way of distinguishing genuine joint actions from mere joint happenings or joint doings</a:t>
            </a:r>
            <a:r>
              <a:rPr lang="en-US" i="0" dirty="0" smtClean="0">
                <a:effectLst>
                  <a:glow rad="101600">
                    <a:schemeClr val="tx1">
                      <a:alpha val="75000"/>
                    </a:schemeClr>
                  </a:glow>
                </a:effectLst>
              </a:rPr>
              <a:t>.”</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(Pacherie 2011, 175)</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chemeClr val="tx1">
                    <a:alpha val="75000"/>
                  </a:schemeClr>
                </a:glow>
              </a:effectLst>
            </a:endParaRPr>
          </a:p>
        </p:txBody>
      </p:sp>
    </p:spTree>
    <p:extLst>
      <p:ext uri="{BB962C8B-B14F-4D97-AF65-F5344CB8AC3E}">
        <p14:creationId xmlns:p14="http://schemas.microsoft.com/office/powerpoint/2010/main" val="324223746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bwMode="auto">
          <a:xfrm>
            <a:off x="672228" y="3379672"/>
            <a:ext cx="3240360" cy="0"/>
          </a:xfrm>
          <a:prstGeom prst="line">
            <a:avLst/>
          </a:prstGeom>
          <a:solidFill>
            <a:srgbClr val="00B8FF"/>
          </a:solidFill>
          <a:ln w="28575" cap="flat" cmpd="sng" algn="ctr">
            <a:solidFill>
              <a:srgbClr val="FFFFFF"/>
            </a:solidFill>
            <a:prstDash val="solid"/>
            <a:round/>
            <a:headEnd type="none" w="med" len="med"/>
            <a:tailEnd type="none" w="med" len="med"/>
          </a:ln>
          <a:effectLst/>
        </p:spPr>
      </p:cxnSp>
      <p:sp>
        <p:nvSpPr>
          <p:cNvPr id="7" name="Rectangle 6"/>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8" name="Text Box 2"/>
          <p:cNvSpPr txBox="1">
            <a:spLocks noChangeArrowheads="1"/>
          </p:cNvSpPr>
          <p:nvPr/>
        </p:nvSpPr>
        <p:spPr bwMode="auto">
          <a:xfrm>
            <a:off x="592139" y="2665504"/>
            <a:ext cx="3331790" cy="3787832"/>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collective goal</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(a) it is a distributive goal;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(b) the actions are coordinated; and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(c) coordination of this type would normally facilitate occurrences of outcomes of this type.</a:t>
            </a:r>
          </a:p>
        </p:txBody>
      </p:sp>
      <p:sp>
        <p:nvSpPr>
          <p:cNvPr id="9"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
        <p:nvSpPr>
          <p:cNvPr id="10" name="Rectangle 9"/>
          <p:cNvSpPr/>
          <p:nvPr/>
        </p:nvSpPr>
        <p:spPr bwMode="auto">
          <a:xfrm>
            <a:off x="7236296" y="3429000"/>
            <a:ext cx="1080120"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1" name="Rectangle 10"/>
          <p:cNvSpPr/>
          <p:nvPr/>
        </p:nvSpPr>
        <p:spPr>
          <a:xfrm>
            <a:off x="5076056" y="3055020"/>
            <a:ext cx="3528392" cy="2462212"/>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“we </a:t>
            </a:r>
            <a:r>
              <a:rPr lang="en-US" i="0" dirty="0">
                <a:effectLst>
                  <a:glow rad="101600">
                    <a:schemeClr val="tx1">
                      <a:alpha val="75000"/>
                    </a:schemeClr>
                  </a:glow>
                </a:effectLst>
              </a:rPr>
              <a:t>need a principled way of distinguishing genuine joint actions from mere joint happenings or joint doings</a:t>
            </a:r>
            <a:r>
              <a:rPr lang="en-US" i="0" dirty="0" smtClean="0">
                <a:effectLst>
                  <a:glow rad="101600">
                    <a:schemeClr val="tx1">
                      <a:alpha val="75000"/>
                    </a:schemeClr>
                  </a:glow>
                </a:effectLst>
              </a:rPr>
              <a:t>.”</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(Pacherie 2011, 175)</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chemeClr val="tx1">
                    <a:alpha val="75000"/>
                  </a:schemeClr>
                </a:glow>
              </a:effectLst>
            </a:endParaRPr>
          </a:p>
        </p:txBody>
      </p:sp>
      <p:sp>
        <p:nvSpPr>
          <p:cNvPr id="12" name="Rectangle 11"/>
          <p:cNvSpPr/>
          <p:nvPr/>
        </p:nvSpPr>
        <p:spPr bwMode="auto">
          <a:xfrm>
            <a:off x="395536" y="332656"/>
            <a:ext cx="8424936" cy="3672408"/>
          </a:xfrm>
          <a:prstGeom prst="rect">
            <a:avLst/>
          </a:prstGeom>
          <a:gradFill flip="none" rotWithShape="1">
            <a:gsLst>
              <a:gs pos="58000">
                <a:schemeClr val="tx1"/>
              </a:gs>
              <a:gs pos="100000">
                <a:schemeClr val="tx1">
                  <a:alpha val="0"/>
                </a:schemeClr>
              </a:gs>
            </a:gsLst>
            <a:lin ang="54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3" name="Rectangle 12"/>
          <p:cNvSpPr/>
          <p:nvPr/>
        </p:nvSpPr>
        <p:spPr>
          <a:xfrm>
            <a:off x="592139" y="369240"/>
            <a:ext cx="7796286" cy="1785104"/>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a:t>
            </a:r>
            <a:r>
              <a:rPr lang="en-US" i="0" dirty="0">
                <a:effectLst>
                  <a:glow rad="101600">
                    <a:schemeClr val="tx1">
                      <a:alpha val="75000"/>
                    </a:schemeClr>
                  </a:glow>
                </a:effectLst>
              </a:rPr>
              <a:t>It </a:t>
            </a:r>
            <a:r>
              <a:rPr lang="en-US" i="0" dirty="0" smtClean="0">
                <a:effectLst>
                  <a:glow rad="101600">
                    <a:schemeClr val="tx1">
                      <a:alpha val="75000"/>
                    </a:schemeClr>
                  </a:glow>
                </a:effectLst>
              </a:rPr>
              <a:t>... seems </a:t>
            </a:r>
            <a:r>
              <a:rPr lang="en-US" i="0" dirty="0">
                <a:effectLst>
                  <a:glow rad="101600">
                    <a:schemeClr val="tx1">
                      <a:alpha val="75000"/>
                    </a:schemeClr>
                  </a:glow>
                </a:effectLst>
              </a:rPr>
              <a:t>useful to draw a distinction between elementary or thin forms of joint action common to humans and other social mammals and sophisticated or thick forms of joint action, perhaps unique to the human species</a:t>
            </a:r>
            <a:r>
              <a:rPr lang="en-US" i="0" dirty="0" smtClean="0">
                <a:effectLst>
                  <a:glow rad="101600">
                    <a:schemeClr val="tx1">
                      <a:alpha val="75000"/>
                    </a:schemeClr>
                  </a:glow>
                </a:effectLst>
              </a:rPr>
              <a:t>.”</a:t>
            </a:r>
          </a:p>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(Pacherie &amp; </a:t>
            </a:r>
            <a:r>
              <a:rPr lang="en-US" i="0" dirty="0" err="1" smtClean="0">
                <a:effectLst>
                  <a:glow rad="101600">
                    <a:schemeClr val="tx1">
                      <a:alpha val="75000"/>
                    </a:schemeClr>
                  </a:glow>
                </a:effectLst>
              </a:rPr>
              <a:t>Dokic</a:t>
            </a:r>
            <a:r>
              <a:rPr lang="en-US" i="0" dirty="0" smtClean="0">
                <a:effectLst>
                  <a:glow rad="101600">
                    <a:schemeClr val="tx1">
                      <a:alpha val="75000"/>
                    </a:schemeClr>
                  </a:glow>
                </a:effectLst>
              </a:rPr>
              <a:t> 2006, 110)</a:t>
            </a:r>
            <a:endParaRPr lang="en-US" i="0" dirty="0">
              <a:effectLst>
                <a:glow rad="101600">
                  <a:schemeClr val="tx1">
                    <a:alpha val="75000"/>
                  </a:schemeClr>
                </a:glow>
              </a:effectLst>
            </a:endParaRPr>
          </a:p>
        </p:txBody>
      </p:sp>
    </p:spTree>
    <p:extLst>
      <p:ext uri="{BB962C8B-B14F-4D97-AF65-F5344CB8AC3E}">
        <p14:creationId xmlns:p14="http://schemas.microsoft.com/office/powerpoint/2010/main" val="134269576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42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361197574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3237" name="Picture 5"/>
          <p:cNvPicPr>
            <a:picLocks noChangeAspect="1" noChangeArrowheads="1"/>
          </p:cNvPicPr>
          <p:nvPr/>
        </p:nvPicPr>
        <p:blipFill>
          <a:blip r:embed="rId2">
            <a:lum bright="-6000"/>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223238" name="Oval 6"/>
          <p:cNvSpPr>
            <a:spLocks noChangeArrowheads="1"/>
          </p:cNvSpPr>
          <p:nvPr/>
        </p:nvSpPr>
        <p:spPr bwMode="auto">
          <a:xfrm>
            <a:off x="1546151" y="4221163"/>
            <a:ext cx="360363" cy="360363"/>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3239" name="Line 7"/>
          <p:cNvSpPr>
            <a:spLocks noChangeShapeType="1"/>
          </p:cNvSpPr>
          <p:nvPr/>
        </p:nvSpPr>
        <p:spPr bwMode="auto">
          <a:xfrm flipV="1">
            <a:off x="1890639" y="3589338"/>
            <a:ext cx="1296988" cy="720725"/>
          </a:xfrm>
          <a:prstGeom prst="line">
            <a:avLst/>
          </a:prstGeom>
          <a:noFill/>
          <a:ln w="28575">
            <a:solidFill>
              <a:schemeClr val="bg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23240" name="Text Box 8"/>
          <p:cNvSpPr txBox="1">
            <a:spLocks noChangeArrowheads="1"/>
          </p:cNvSpPr>
          <p:nvPr/>
        </p:nvSpPr>
        <p:spPr bwMode="auto">
          <a:xfrm>
            <a:off x="1114351" y="4441825"/>
            <a:ext cx="78422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GB" dirty="0"/>
              <a:t>sting</a:t>
            </a:r>
          </a:p>
        </p:txBody>
      </p:sp>
      <p:sp>
        <p:nvSpPr>
          <p:cNvPr id="223241" name="Oval 9"/>
          <p:cNvSpPr>
            <a:spLocks noChangeArrowheads="1"/>
          </p:cNvSpPr>
          <p:nvPr/>
        </p:nvSpPr>
        <p:spPr bwMode="auto">
          <a:xfrm>
            <a:off x="1258814" y="3568700"/>
            <a:ext cx="360363" cy="360363"/>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3242" name="Line 10"/>
          <p:cNvSpPr>
            <a:spLocks noChangeShapeType="1"/>
          </p:cNvSpPr>
          <p:nvPr/>
        </p:nvSpPr>
        <p:spPr bwMode="auto">
          <a:xfrm flipV="1">
            <a:off x="1619176" y="3357563"/>
            <a:ext cx="1439863" cy="360363"/>
          </a:xfrm>
          <a:prstGeom prst="line">
            <a:avLst/>
          </a:prstGeom>
          <a:noFill/>
          <a:ln w="28575">
            <a:solidFill>
              <a:schemeClr val="bg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23243" name="Text Box 11"/>
          <p:cNvSpPr txBox="1">
            <a:spLocks noChangeArrowheads="1"/>
          </p:cNvSpPr>
          <p:nvPr/>
        </p:nvSpPr>
        <p:spPr bwMode="auto">
          <a:xfrm>
            <a:off x="827014" y="3789363"/>
            <a:ext cx="78422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GB"/>
              <a:t>sting</a:t>
            </a:r>
          </a:p>
        </p:txBody>
      </p:sp>
      <p:sp>
        <p:nvSpPr>
          <p:cNvPr id="223244" name="Oval 12"/>
          <p:cNvSpPr>
            <a:spLocks noChangeArrowheads="1"/>
          </p:cNvSpPr>
          <p:nvPr/>
        </p:nvSpPr>
        <p:spPr bwMode="auto">
          <a:xfrm>
            <a:off x="1187376" y="2847975"/>
            <a:ext cx="360363" cy="360363"/>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3245" name="Line 13"/>
          <p:cNvSpPr>
            <a:spLocks noChangeShapeType="1"/>
          </p:cNvSpPr>
          <p:nvPr/>
        </p:nvSpPr>
        <p:spPr bwMode="auto">
          <a:xfrm>
            <a:off x="1547739" y="3063875"/>
            <a:ext cx="1439863" cy="4763"/>
          </a:xfrm>
          <a:prstGeom prst="line">
            <a:avLst/>
          </a:prstGeom>
          <a:noFill/>
          <a:ln w="28575">
            <a:solidFill>
              <a:schemeClr val="bg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23246" name="Text Box 14"/>
          <p:cNvSpPr txBox="1">
            <a:spLocks noChangeArrowheads="1"/>
          </p:cNvSpPr>
          <p:nvPr/>
        </p:nvSpPr>
        <p:spPr bwMode="auto">
          <a:xfrm>
            <a:off x="755576" y="3068638"/>
            <a:ext cx="78422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GB"/>
              <a:t>sting</a:t>
            </a:r>
          </a:p>
        </p:txBody>
      </p:sp>
      <p:sp>
        <p:nvSpPr>
          <p:cNvPr id="223247" name="Oval 15"/>
          <p:cNvSpPr>
            <a:spLocks noChangeArrowheads="1"/>
          </p:cNvSpPr>
          <p:nvPr/>
        </p:nvSpPr>
        <p:spPr bwMode="auto">
          <a:xfrm>
            <a:off x="1330251" y="2128838"/>
            <a:ext cx="360363" cy="360363"/>
          </a:xfrm>
          <a:prstGeom prst="ellipse">
            <a:avLst/>
          </a:prstGeom>
          <a:noFill/>
          <a:ln w="38100">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3248" name="Line 16"/>
          <p:cNvSpPr>
            <a:spLocks noChangeShapeType="1"/>
          </p:cNvSpPr>
          <p:nvPr/>
        </p:nvSpPr>
        <p:spPr bwMode="auto">
          <a:xfrm>
            <a:off x="1690614" y="2344738"/>
            <a:ext cx="1368425" cy="436563"/>
          </a:xfrm>
          <a:prstGeom prst="line">
            <a:avLst/>
          </a:prstGeom>
          <a:noFill/>
          <a:ln w="28575">
            <a:solidFill>
              <a:schemeClr val="bg1"/>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23249" name="Text Box 17"/>
          <p:cNvSpPr txBox="1">
            <a:spLocks noChangeArrowheads="1"/>
          </p:cNvSpPr>
          <p:nvPr/>
        </p:nvSpPr>
        <p:spPr bwMode="auto">
          <a:xfrm>
            <a:off x="898451" y="2349500"/>
            <a:ext cx="78422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GB"/>
              <a:t>sting</a:t>
            </a:r>
          </a:p>
        </p:txBody>
      </p:sp>
      <p:sp>
        <p:nvSpPr>
          <p:cNvPr id="223250" name="Oval 18"/>
          <p:cNvSpPr>
            <a:spLocks noChangeArrowheads="1"/>
          </p:cNvSpPr>
          <p:nvPr/>
        </p:nvSpPr>
        <p:spPr bwMode="auto">
          <a:xfrm>
            <a:off x="1690614" y="1481138"/>
            <a:ext cx="360363" cy="360363"/>
          </a:xfrm>
          <a:prstGeom prst="ellipse">
            <a:avLst/>
          </a:prstGeom>
          <a:noFill/>
          <a:ln w="38100">
            <a:solidFill>
              <a:srgbClr val="FFFFFF">
                <a:alpha val="50000"/>
              </a:srgb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3251" name="Line 19"/>
          <p:cNvSpPr>
            <a:spLocks noChangeShapeType="1"/>
          </p:cNvSpPr>
          <p:nvPr/>
        </p:nvSpPr>
        <p:spPr bwMode="auto">
          <a:xfrm>
            <a:off x="2035101" y="1757363"/>
            <a:ext cx="1152525" cy="792163"/>
          </a:xfrm>
          <a:prstGeom prst="line">
            <a:avLst/>
          </a:prstGeom>
          <a:noFill/>
          <a:ln w="28575">
            <a:solidFill>
              <a:srgbClr val="FFFFFF">
                <a:alpha val="50000"/>
              </a:srgbClr>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23252" name="Text Box 20"/>
          <p:cNvSpPr txBox="1">
            <a:spLocks noChangeArrowheads="1"/>
          </p:cNvSpPr>
          <p:nvPr/>
        </p:nvSpPr>
        <p:spPr bwMode="auto">
          <a:xfrm>
            <a:off x="1258814" y="1701800"/>
            <a:ext cx="78422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GB">
                <a:solidFill>
                  <a:srgbClr val="C0C0C0"/>
                </a:solidFill>
              </a:rPr>
              <a:t>sting</a:t>
            </a:r>
          </a:p>
        </p:txBody>
      </p:sp>
      <p:sp>
        <p:nvSpPr>
          <p:cNvPr id="223253" name="Oval 21"/>
          <p:cNvSpPr>
            <a:spLocks noChangeArrowheads="1"/>
          </p:cNvSpPr>
          <p:nvPr/>
        </p:nvSpPr>
        <p:spPr bwMode="auto">
          <a:xfrm>
            <a:off x="2338314" y="909638"/>
            <a:ext cx="360363" cy="360363"/>
          </a:xfrm>
          <a:prstGeom prst="ellipse">
            <a:avLst/>
          </a:prstGeom>
          <a:noFill/>
          <a:ln w="38100">
            <a:solidFill>
              <a:srgbClr val="FFFFFF">
                <a:alpha val="39999"/>
              </a:srgb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3254" name="Line 22"/>
          <p:cNvSpPr>
            <a:spLocks noChangeShapeType="1"/>
          </p:cNvSpPr>
          <p:nvPr/>
        </p:nvSpPr>
        <p:spPr bwMode="auto">
          <a:xfrm>
            <a:off x="2635176" y="1204913"/>
            <a:ext cx="792163" cy="1223963"/>
          </a:xfrm>
          <a:prstGeom prst="line">
            <a:avLst/>
          </a:prstGeom>
          <a:noFill/>
          <a:ln w="28575">
            <a:solidFill>
              <a:srgbClr val="FFFFFF">
                <a:alpha val="39999"/>
              </a:srgbClr>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23255" name="Text Box 23"/>
          <p:cNvSpPr txBox="1">
            <a:spLocks noChangeArrowheads="1"/>
          </p:cNvSpPr>
          <p:nvPr/>
        </p:nvSpPr>
        <p:spPr bwMode="auto">
          <a:xfrm>
            <a:off x="1906514" y="1130300"/>
            <a:ext cx="78422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GB">
                <a:solidFill>
                  <a:srgbClr val="969696"/>
                </a:solidFill>
              </a:rPr>
              <a:t>sting</a:t>
            </a:r>
          </a:p>
        </p:txBody>
      </p:sp>
      <p:sp>
        <p:nvSpPr>
          <p:cNvPr id="223256" name="Oval 24"/>
          <p:cNvSpPr>
            <a:spLocks noChangeArrowheads="1"/>
          </p:cNvSpPr>
          <p:nvPr/>
        </p:nvSpPr>
        <p:spPr bwMode="auto">
          <a:xfrm>
            <a:off x="3059039" y="620713"/>
            <a:ext cx="360363" cy="360363"/>
          </a:xfrm>
          <a:prstGeom prst="ellipse">
            <a:avLst/>
          </a:prstGeom>
          <a:noFill/>
          <a:ln w="38100">
            <a:solidFill>
              <a:srgbClr val="FFFFFF">
                <a:alpha val="30000"/>
              </a:srgb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3257" name="Line 25"/>
          <p:cNvSpPr>
            <a:spLocks noChangeShapeType="1"/>
          </p:cNvSpPr>
          <p:nvPr/>
        </p:nvSpPr>
        <p:spPr bwMode="auto">
          <a:xfrm>
            <a:off x="3274939" y="981075"/>
            <a:ext cx="360363" cy="1368425"/>
          </a:xfrm>
          <a:prstGeom prst="line">
            <a:avLst/>
          </a:prstGeom>
          <a:noFill/>
          <a:ln w="28575">
            <a:solidFill>
              <a:srgbClr val="FFFFFF">
                <a:alpha val="30000"/>
              </a:srgbClr>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23258" name="Text Box 26"/>
          <p:cNvSpPr txBox="1">
            <a:spLocks noChangeArrowheads="1"/>
          </p:cNvSpPr>
          <p:nvPr/>
        </p:nvSpPr>
        <p:spPr bwMode="auto">
          <a:xfrm>
            <a:off x="2482776" y="333375"/>
            <a:ext cx="78422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GB">
                <a:solidFill>
                  <a:schemeClr val="bg2"/>
                </a:solidFill>
              </a:rPr>
              <a:t>sting</a:t>
            </a:r>
          </a:p>
        </p:txBody>
      </p:sp>
      <p:sp>
        <p:nvSpPr>
          <p:cNvPr id="223259" name="Oval 27"/>
          <p:cNvSpPr>
            <a:spLocks noChangeArrowheads="1"/>
          </p:cNvSpPr>
          <p:nvPr/>
        </p:nvSpPr>
        <p:spPr bwMode="auto">
          <a:xfrm>
            <a:off x="3238426" y="2600325"/>
            <a:ext cx="1009650" cy="1009650"/>
          </a:xfrm>
          <a:prstGeom prst="ellipse">
            <a:avLst/>
          </a:prstGeom>
          <a:solidFill>
            <a:schemeClr val="bg1"/>
          </a:solidFill>
          <a:ln w="38100">
            <a:solidFill>
              <a:schemeClr val="bg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223260" name="Oval 28"/>
          <p:cNvSpPr>
            <a:spLocks noChangeArrowheads="1"/>
          </p:cNvSpPr>
          <p:nvPr/>
        </p:nvSpPr>
        <p:spPr bwMode="auto">
          <a:xfrm>
            <a:off x="3706739" y="549275"/>
            <a:ext cx="360363" cy="360363"/>
          </a:xfrm>
          <a:prstGeom prst="ellipse">
            <a:avLst/>
          </a:prstGeom>
          <a:noFill/>
          <a:ln w="38100">
            <a:solidFill>
              <a:srgbClr val="FFFFFF">
                <a:alpha val="20000"/>
              </a:srgb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spAutoFit/>
          </a:bodyPr>
          <a:lstStyle/>
          <a:p>
            <a:endParaRPr lang="en-US"/>
          </a:p>
        </p:txBody>
      </p:sp>
      <p:sp>
        <p:nvSpPr>
          <p:cNvPr id="223261" name="Line 29"/>
          <p:cNvSpPr>
            <a:spLocks noChangeShapeType="1"/>
          </p:cNvSpPr>
          <p:nvPr/>
        </p:nvSpPr>
        <p:spPr bwMode="auto">
          <a:xfrm flipH="1">
            <a:off x="3851201" y="909638"/>
            <a:ext cx="31750" cy="1366838"/>
          </a:xfrm>
          <a:prstGeom prst="line">
            <a:avLst/>
          </a:prstGeom>
          <a:noFill/>
          <a:ln w="28575">
            <a:solidFill>
              <a:srgbClr val="FFFFFF">
                <a:alpha val="20000"/>
              </a:srgbClr>
            </a:solidFill>
            <a:round/>
            <a:headEnd/>
            <a:tailEnd type="triangl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endParaRPr lang="en-US"/>
          </a:p>
        </p:txBody>
      </p:sp>
      <p:sp>
        <p:nvSpPr>
          <p:cNvPr id="223262" name="Text Box 30"/>
          <p:cNvSpPr txBox="1">
            <a:spLocks noChangeArrowheads="1"/>
          </p:cNvSpPr>
          <p:nvPr/>
        </p:nvSpPr>
        <p:spPr bwMode="auto">
          <a:xfrm>
            <a:off x="3203501" y="260350"/>
            <a:ext cx="78422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GB">
                <a:solidFill>
                  <a:srgbClr val="333333"/>
                </a:solidFill>
              </a:rPr>
              <a:t>sting</a:t>
            </a:r>
          </a:p>
        </p:txBody>
      </p:sp>
      <p:sp>
        <p:nvSpPr>
          <p:cNvPr id="223263" name="Text Box 31"/>
          <p:cNvSpPr txBox="1">
            <a:spLocks noChangeArrowheads="1"/>
          </p:cNvSpPr>
          <p:nvPr/>
        </p:nvSpPr>
        <p:spPr bwMode="auto">
          <a:xfrm>
            <a:off x="3238426" y="2724150"/>
            <a:ext cx="1008063"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r>
              <a:rPr lang="en-GB" i="0" dirty="0">
                <a:solidFill>
                  <a:schemeClr val="tx1"/>
                </a:solidFill>
              </a:rPr>
              <a:t>death of fly</a:t>
            </a:r>
          </a:p>
        </p:txBody>
      </p:sp>
      <p:sp>
        <p:nvSpPr>
          <p:cNvPr id="223264" name="Oval 32"/>
          <p:cNvSpPr>
            <a:spLocks noChangeArrowheads="1"/>
          </p:cNvSpPr>
          <p:nvPr/>
        </p:nvSpPr>
        <p:spPr bwMode="auto">
          <a:xfrm>
            <a:off x="3292401" y="2654300"/>
            <a:ext cx="900113" cy="900113"/>
          </a:xfrm>
          <a:prstGeom prst="ellipse">
            <a:avLst/>
          </a:prstGeom>
          <a:noFill/>
          <a:ln w="38100">
            <a:solidFill>
              <a:schemeClr val="tx1"/>
            </a:solidFill>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dirty="0"/>
          </a:p>
        </p:txBody>
      </p:sp>
    </p:spTree>
    <p:extLst>
      <p:ext uri="{BB962C8B-B14F-4D97-AF65-F5344CB8AC3E}">
        <p14:creationId xmlns:p14="http://schemas.microsoft.com/office/powerpoint/2010/main" val="57396409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5" descr="counterexample-environment.gi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406400"/>
            <a:ext cx="9144000" cy="591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6321302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bwMode="auto">
          <a:xfrm>
            <a:off x="672228" y="3379672"/>
            <a:ext cx="3240360" cy="0"/>
          </a:xfrm>
          <a:prstGeom prst="line">
            <a:avLst/>
          </a:prstGeom>
          <a:solidFill>
            <a:srgbClr val="00B8FF"/>
          </a:solidFill>
          <a:ln w="28575" cap="flat" cmpd="sng" algn="ctr">
            <a:solidFill>
              <a:srgbClr val="FFFFFF"/>
            </a:solidFill>
            <a:prstDash val="solid"/>
            <a:round/>
            <a:headEnd type="none" w="med" len="med"/>
            <a:tailEnd type="none" w="med" len="med"/>
          </a:ln>
          <a:effectLst/>
        </p:spPr>
      </p:cxnSp>
      <p:sp>
        <p:nvSpPr>
          <p:cNvPr id="7" name="Rectangle 6"/>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9" name="Rounded Rectangle 8"/>
          <p:cNvSpPr/>
          <p:nvPr/>
        </p:nvSpPr>
        <p:spPr bwMode="auto">
          <a:xfrm>
            <a:off x="-324544" y="4149080"/>
            <a:ext cx="4392488" cy="864096"/>
          </a:xfrm>
          <a:prstGeom prst="round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Text Box 2"/>
          <p:cNvSpPr txBox="1">
            <a:spLocks noChangeArrowheads="1"/>
          </p:cNvSpPr>
          <p:nvPr/>
        </p:nvSpPr>
        <p:spPr bwMode="auto">
          <a:xfrm>
            <a:off x="592139" y="2665504"/>
            <a:ext cx="3331790" cy="3787832"/>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collective goal</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(a) it is a distributive goal;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chemeClr val="tx1"/>
                </a:solidFill>
              </a:rPr>
              <a:t>(b) the actions are coordinated; </a:t>
            </a:r>
            <a:r>
              <a:rPr lang="en-US" i="0" dirty="0" smtClean="0">
                <a:solidFill>
                  <a:schemeClr val="tx1">
                    <a:lumMod val="50000"/>
                    <a:lumOff val="50000"/>
                  </a:schemeClr>
                </a:solidFill>
              </a:rPr>
              <a:t>and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(c) coordination of this type would normally facilitate occurrences of outcomes of this type.</a:t>
            </a:r>
          </a:p>
        </p:txBody>
      </p:sp>
      <p:sp>
        <p:nvSpPr>
          <p:cNvPr id="8"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Tree>
    <p:extLst>
      <p:ext uri="{BB962C8B-B14F-4D97-AF65-F5344CB8AC3E}">
        <p14:creationId xmlns:p14="http://schemas.microsoft.com/office/powerpoint/2010/main" val="267525629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Straight Connector 18"/>
          <p:cNvCxnSpPr/>
          <p:nvPr/>
        </p:nvCxnSpPr>
        <p:spPr bwMode="auto">
          <a:xfrm>
            <a:off x="683568" y="2875616"/>
            <a:ext cx="7488832" cy="0"/>
          </a:xfrm>
          <a:prstGeom prst="line">
            <a:avLst/>
          </a:prstGeom>
          <a:solidFill>
            <a:srgbClr val="00B8FF"/>
          </a:solidFill>
          <a:ln w="28575" cap="flat" cmpd="sng" algn="ctr">
            <a:solidFill>
              <a:srgbClr val="FFFFFF"/>
            </a:solidFill>
            <a:prstDash val="solid"/>
            <a:round/>
            <a:headEnd type="none" w="med" len="med"/>
            <a:tailEnd type="none" w="med" len="med"/>
          </a:ln>
          <a:effectLst/>
        </p:spPr>
      </p:cxnSp>
      <p:cxnSp>
        <p:nvCxnSpPr>
          <p:cNvPr id="6" name="Straight Connector 5"/>
          <p:cNvCxnSpPr/>
          <p:nvPr/>
        </p:nvCxnSpPr>
        <p:spPr bwMode="auto">
          <a:xfrm>
            <a:off x="672228" y="3379672"/>
            <a:ext cx="3240360" cy="0"/>
          </a:xfrm>
          <a:prstGeom prst="line">
            <a:avLst/>
          </a:prstGeom>
          <a:solidFill>
            <a:srgbClr val="00B8FF"/>
          </a:solidFill>
          <a:ln w="28575" cap="flat" cmpd="sng" algn="ctr">
            <a:solidFill>
              <a:srgbClr val="FFFFFF"/>
            </a:solidFill>
            <a:prstDash val="solid"/>
            <a:round/>
            <a:headEnd type="none" w="med" len="med"/>
            <a:tailEnd type="none" w="med" len="med"/>
          </a:ln>
          <a:effectLst/>
        </p:spPr>
      </p:cxnSp>
      <p:sp>
        <p:nvSpPr>
          <p:cNvPr id="15" name="Text Box 2"/>
          <p:cNvSpPr txBox="1">
            <a:spLocks noChangeArrowheads="1"/>
          </p:cNvSpPr>
          <p:nvPr/>
        </p:nvSpPr>
        <p:spPr bwMode="auto">
          <a:xfrm>
            <a:off x="4840610" y="3068962"/>
            <a:ext cx="3547814" cy="2972225"/>
          </a:xfrm>
          <a:prstGeom prst="rect">
            <a:avLst/>
          </a:prstGeom>
          <a:noFill/>
          <a:ln w="9525">
            <a:noFill/>
            <a:round/>
            <a:headEnd/>
            <a:tailEnd/>
          </a:ln>
          <a:effectLst/>
        </p:spPr>
        <p:txBody>
          <a:bodyPr wrap="square" lIns="90000" tIns="46800" rIns="90000" bIns="46800">
            <a:prstTxWarp prst="textNoShape">
              <a:avLst/>
            </a:prstTxWarp>
            <a:spAutoFit/>
          </a:bodyPr>
          <a:lstStyle/>
          <a:p>
            <a:pPr>
              <a:spcBef>
                <a:spcPct val="25000"/>
              </a:spcBef>
              <a:spcAft>
                <a:spcPct val="25000"/>
              </a:spcAft>
              <a:defRPr/>
            </a:pPr>
            <a:r>
              <a:rPr lang="en-GB" i="0" dirty="0">
                <a:cs typeface="Arial" charset="0"/>
              </a:rPr>
              <a:t>Each agent </a:t>
            </a:r>
            <a:r>
              <a:rPr lang="en-GB" i="0" dirty="0" smtClean="0">
                <a:cs typeface="Arial" charset="0"/>
              </a:rPr>
              <a:t>most wants and expects </a:t>
            </a:r>
            <a:r>
              <a:rPr lang="en-GB" i="0" dirty="0">
                <a:cs typeface="Arial" charset="0"/>
              </a:rPr>
              <a:t>each of the other agents to perform activities directed to the </a:t>
            </a:r>
            <a:r>
              <a:rPr lang="en-GB" i="0" dirty="0" smtClean="0">
                <a:cs typeface="Arial" charset="0"/>
              </a:rPr>
              <a:t>goal.</a:t>
            </a:r>
          </a:p>
          <a:p>
            <a:pPr>
              <a:spcBef>
                <a:spcPct val="25000"/>
              </a:spcBef>
              <a:spcAft>
                <a:spcPct val="25000"/>
              </a:spcAft>
              <a:defRPr/>
            </a:pPr>
            <a:r>
              <a:rPr lang="en-GB" i="0" dirty="0" smtClean="0">
                <a:cs typeface="Arial" charset="0"/>
              </a:rPr>
              <a:t>Each agent most wants and expects </a:t>
            </a:r>
            <a:r>
              <a:rPr lang="en-GB" i="0" dirty="0">
                <a:cs typeface="Arial" charset="0"/>
              </a:rPr>
              <a:t>the goal to occur as a common effect of all their goal-directed actions.</a:t>
            </a:r>
          </a:p>
        </p:txBody>
      </p:sp>
      <p:sp>
        <p:nvSpPr>
          <p:cNvPr id="16" name="Text Box 2"/>
          <p:cNvSpPr txBox="1">
            <a:spLocks noChangeArrowheads="1"/>
          </p:cNvSpPr>
          <p:nvPr/>
        </p:nvSpPr>
        <p:spPr bwMode="auto">
          <a:xfrm>
            <a:off x="2567116" y="2492896"/>
            <a:ext cx="333179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shared goal</a:t>
            </a:r>
          </a:p>
        </p:txBody>
      </p:sp>
      <p:sp>
        <p:nvSpPr>
          <p:cNvPr id="17" name="Left Brace 16"/>
          <p:cNvSpPr/>
          <p:nvPr/>
        </p:nvSpPr>
        <p:spPr bwMode="auto">
          <a:xfrm>
            <a:off x="4094592" y="2996954"/>
            <a:ext cx="576064" cy="3100037"/>
          </a:xfrm>
          <a:prstGeom prst="leftBrace">
            <a:avLst>
              <a:gd name="adj1" fmla="val 40485"/>
              <a:gd name="adj2" fmla="val 50000"/>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18" name="Left Brace 17"/>
          <p:cNvSpPr/>
          <p:nvPr/>
        </p:nvSpPr>
        <p:spPr bwMode="auto">
          <a:xfrm flipH="1">
            <a:off x="3779912" y="4221088"/>
            <a:ext cx="348700" cy="648072"/>
          </a:xfrm>
          <a:prstGeom prst="leftBrace">
            <a:avLst>
              <a:gd name="adj1" fmla="val 40485"/>
              <a:gd name="adj2" fmla="val 50000"/>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12" name="Rectangle 11"/>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13" name="Rounded Rectangle 12"/>
          <p:cNvSpPr/>
          <p:nvPr/>
        </p:nvSpPr>
        <p:spPr bwMode="auto">
          <a:xfrm>
            <a:off x="-324544" y="4149080"/>
            <a:ext cx="4392488" cy="864096"/>
          </a:xfrm>
          <a:prstGeom prst="round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0" name="Text Box 2"/>
          <p:cNvSpPr txBox="1">
            <a:spLocks noChangeArrowheads="1"/>
          </p:cNvSpPr>
          <p:nvPr/>
        </p:nvSpPr>
        <p:spPr bwMode="auto">
          <a:xfrm>
            <a:off x="592139" y="2665504"/>
            <a:ext cx="3331790" cy="3787832"/>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collective goal</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(a) it is a distributive goal;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chemeClr val="tx1"/>
                </a:solidFill>
              </a:rPr>
              <a:t>(b) the actions are coordinated; </a:t>
            </a:r>
            <a:r>
              <a:rPr lang="en-US" i="0" dirty="0" smtClean="0">
                <a:solidFill>
                  <a:schemeClr val="tx1">
                    <a:lumMod val="50000"/>
                    <a:lumOff val="50000"/>
                  </a:schemeClr>
                </a:solidFill>
              </a:rPr>
              <a:t>and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(c) coordination of this type would normally facilitate occurrences of outcomes of this type.</a:t>
            </a:r>
          </a:p>
        </p:txBody>
      </p:sp>
      <p:sp>
        <p:nvSpPr>
          <p:cNvPr id="14"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Tree>
    <p:extLst>
      <p:ext uri="{BB962C8B-B14F-4D97-AF65-F5344CB8AC3E}">
        <p14:creationId xmlns:p14="http://schemas.microsoft.com/office/powerpoint/2010/main" val="170387387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6300192" y="3068960"/>
            <a:ext cx="1440160"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cxnSp>
        <p:nvCxnSpPr>
          <p:cNvPr id="19" name="Straight Connector 18"/>
          <p:cNvCxnSpPr/>
          <p:nvPr/>
        </p:nvCxnSpPr>
        <p:spPr bwMode="auto">
          <a:xfrm>
            <a:off x="683568" y="2875616"/>
            <a:ext cx="7488832" cy="0"/>
          </a:xfrm>
          <a:prstGeom prst="line">
            <a:avLst/>
          </a:prstGeom>
          <a:solidFill>
            <a:srgbClr val="00B8FF"/>
          </a:solidFill>
          <a:ln w="28575" cap="flat" cmpd="sng" algn="ctr">
            <a:solidFill>
              <a:srgbClr val="FFFFFF"/>
            </a:solidFill>
            <a:prstDash val="solid"/>
            <a:round/>
            <a:headEnd type="none" w="med" len="med"/>
            <a:tailEnd type="none" w="med" len="med"/>
          </a:ln>
          <a:effectLst/>
        </p:spPr>
      </p:cxnSp>
      <p:cxnSp>
        <p:nvCxnSpPr>
          <p:cNvPr id="6" name="Straight Connector 5"/>
          <p:cNvCxnSpPr/>
          <p:nvPr/>
        </p:nvCxnSpPr>
        <p:spPr bwMode="auto">
          <a:xfrm>
            <a:off x="672228" y="3379672"/>
            <a:ext cx="3240360" cy="0"/>
          </a:xfrm>
          <a:prstGeom prst="line">
            <a:avLst/>
          </a:prstGeom>
          <a:solidFill>
            <a:srgbClr val="00B8FF"/>
          </a:solidFill>
          <a:ln w="28575" cap="flat" cmpd="sng" algn="ctr">
            <a:solidFill>
              <a:srgbClr val="FFFFFF"/>
            </a:solidFill>
            <a:prstDash val="solid"/>
            <a:round/>
            <a:headEnd type="none" w="med" len="med"/>
            <a:tailEnd type="none" w="med" len="med"/>
          </a:ln>
          <a:effectLst/>
        </p:spPr>
      </p:cxnSp>
      <p:sp>
        <p:nvSpPr>
          <p:cNvPr id="15" name="Text Box 2"/>
          <p:cNvSpPr txBox="1">
            <a:spLocks noChangeArrowheads="1"/>
          </p:cNvSpPr>
          <p:nvPr/>
        </p:nvSpPr>
        <p:spPr bwMode="auto">
          <a:xfrm>
            <a:off x="4840610" y="3068962"/>
            <a:ext cx="3547814" cy="2972225"/>
          </a:xfrm>
          <a:prstGeom prst="rect">
            <a:avLst/>
          </a:prstGeom>
          <a:noFill/>
          <a:ln w="9525">
            <a:noFill/>
            <a:round/>
            <a:headEnd/>
            <a:tailEnd/>
          </a:ln>
          <a:effectLst/>
        </p:spPr>
        <p:txBody>
          <a:bodyPr wrap="square" lIns="90000" tIns="46800" rIns="90000" bIns="46800">
            <a:prstTxWarp prst="textNoShape">
              <a:avLst/>
            </a:prstTxWarp>
            <a:spAutoFit/>
          </a:bodyPr>
          <a:lstStyle/>
          <a:p>
            <a:pPr>
              <a:spcBef>
                <a:spcPct val="25000"/>
              </a:spcBef>
              <a:spcAft>
                <a:spcPct val="25000"/>
              </a:spcAft>
              <a:defRPr/>
            </a:pPr>
            <a:r>
              <a:rPr lang="en-GB" i="0" dirty="0">
                <a:effectLst>
                  <a:glow rad="101600">
                    <a:schemeClr val="tx1">
                      <a:alpha val="75000"/>
                    </a:schemeClr>
                  </a:glow>
                </a:effectLst>
                <a:cs typeface="Arial" charset="0"/>
              </a:rPr>
              <a:t>Each agent </a:t>
            </a:r>
            <a:r>
              <a:rPr lang="en-GB" i="0" dirty="0" smtClean="0">
                <a:effectLst>
                  <a:glow rad="101600">
                    <a:schemeClr val="tx1">
                      <a:alpha val="75000"/>
                    </a:schemeClr>
                  </a:glow>
                </a:effectLst>
                <a:cs typeface="Arial" charset="0"/>
              </a:rPr>
              <a:t>most wants and expects </a:t>
            </a:r>
            <a:r>
              <a:rPr lang="en-GB" i="0" dirty="0">
                <a:effectLst>
                  <a:glow rad="101600">
                    <a:schemeClr val="tx1">
                      <a:alpha val="75000"/>
                    </a:schemeClr>
                  </a:glow>
                </a:effectLst>
                <a:cs typeface="Arial" charset="0"/>
              </a:rPr>
              <a:t>each of the other agents to perform activities directed to the </a:t>
            </a:r>
            <a:r>
              <a:rPr lang="en-GB" i="0" dirty="0" smtClean="0">
                <a:effectLst>
                  <a:glow rad="101600">
                    <a:schemeClr val="tx1">
                      <a:alpha val="75000"/>
                    </a:schemeClr>
                  </a:glow>
                </a:effectLst>
                <a:cs typeface="Arial" charset="0"/>
              </a:rPr>
              <a:t>goal.</a:t>
            </a:r>
          </a:p>
          <a:p>
            <a:pPr>
              <a:spcBef>
                <a:spcPct val="25000"/>
              </a:spcBef>
              <a:spcAft>
                <a:spcPct val="25000"/>
              </a:spcAft>
              <a:defRPr/>
            </a:pPr>
            <a:r>
              <a:rPr lang="en-GB" i="0" dirty="0" smtClean="0">
                <a:effectLst>
                  <a:glow rad="101600">
                    <a:schemeClr val="tx1">
                      <a:alpha val="75000"/>
                    </a:schemeClr>
                  </a:glow>
                </a:effectLst>
                <a:cs typeface="Arial" charset="0"/>
              </a:rPr>
              <a:t>Each agent most wants and expects </a:t>
            </a:r>
            <a:r>
              <a:rPr lang="en-GB" i="0" dirty="0">
                <a:effectLst>
                  <a:glow rad="101600">
                    <a:schemeClr val="tx1">
                      <a:alpha val="75000"/>
                    </a:schemeClr>
                  </a:glow>
                </a:effectLst>
                <a:cs typeface="Arial" charset="0"/>
              </a:rPr>
              <a:t>the goal to occur as a common effect of all their goal-directed actions.</a:t>
            </a:r>
          </a:p>
        </p:txBody>
      </p:sp>
      <p:sp>
        <p:nvSpPr>
          <p:cNvPr id="16" name="Text Box 2"/>
          <p:cNvSpPr txBox="1">
            <a:spLocks noChangeArrowheads="1"/>
          </p:cNvSpPr>
          <p:nvPr/>
        </p:nvSpPr>
        <p:spPr bwMode="auto">
          <a:xfrm>
            <a:off x="2567116" y="2492896"/>
            <a:ext cx="333179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shared goal</a:t>
            </a:r>
          </a:p>
        </p:txBody>
      </p:sp>
      <p:sp>
        <p:nvSpPr>
          <p:cNvPr id="17" name="Left Brace 16"/>
          <p:cNvSpPr/>
          <p:nvPr/>
        </p:nvSpPr>
        <p:spPr bwMode="auto">
          <a:xfrm>
            <a:off x="4094592" y="2996954"/>
            <a:ext cx="576064" cy="3100037"/>
          </a:xfrm>
          <a:prstGeom prst="leftBrace">
            <a:avLst>
              <a:gd name="adj1" fmla="val 40485"/>
              <a:gd name="adj2" fmla="val 50000"/>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18" name="Left Brace 17"/>
          <p:cNvSpPr/>
          <p:nvPr/>
        </p:nvSpPr>
        <p:spPr bwMode="auto">
          <a:xfrm flipH="1">
            <a:off x="3779912" y="4221088"/>
            <a:ext cx="348700" cy="648072"/>
          </a:xfrm>
          <a:prstGeom prst="leftBrace">
            <a:avLst>
              <a:gd name="adj1" fmla="val 40485"/>
              <a:gd name="adj2" fmla="val 50000"/>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12" name="Rectangle 11"/>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13" name="Rounded Rectangle 12"/>
          <p:cNvSpPr/>
          <p:nvPr/>
        </p:nvSpPr>
        <p:spPr bwMode="auto">
          <a:xfrm>
            <a:off x="-324544" y="4149080"/>
            <a:ext cx="4392488" cy="864096"/>
          </a:xfrm>
          <a:prstGeom prst="round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0" name="Text Box 2"/>
          <p:cNvSpPr txBox="1">
            <a:spLocks noChangeArrowheads="1"/>
          </p:cNvSpPr>
          <p:nvPr/>
        </p:nvSpPr>
        <p:spPr bwMode="auto">
          <a:xfrm>
            <a:off x="592139" y="2665504"/>
            <a:ext cx="3331790" cy="3787832"/>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collective goal</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(a) it is a distributive goal;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chemeClr val="tx1"/>
                </a:solidFill>
              </a:rPr>
              <a:t>(b) the actions are coordinated; </a:t>
            </a:r>
            <a:r>
              <a:rPr lang="en-US" i="0" dirty="0" smtClean="0">
                <a:solidFill>
                  <a:schemeClr val="tx1">
                    <a:lumMod val="50000"/>
                    <a:lumOff val="50000"/>
                  </a:schemeClr>
                </a:solidFill>
              </a:rPr>
              <a:t>and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(c) coordination of this type would normally facilitate occurrences of outcomes of this type.</a:t>
            </a:r>
          </a:p>
        </p:txBody>
      </p:sp>
      <p:sp>
        <p:nvSpPr>
          <p:cNvPr id="21"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Tree>
    <p:extLst>
      <p:ext uri="{BB962C8B-B14F-4D97-AF65-F5344CB8AC3E}">
        <p14:creationId xmlns:p14="http://schemas.microsoft.com/office/powerpoint/2010/main" val="331729670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4"/>
          <p:cNvSpPr txBox="1">
            <a:spLocks noChangeArrowheads="1"/>
          </p:cNvSpPr>
          <p:nvPr/>
        </p:nvSpPr>
        <p:spPr bwMode="auto">
          <a:xfrm>
            <a:off x="4898984" y="476672"/>
            <a:ext cx="3590925" cy="3978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pPr>
            <a:r>
              <a:rPr lang="en-GB" i="0" dirty="0" smtClean="0">
                <a:effectLst>
                  <a:glow rad="101600">
                    <a:schemeClr val="tx1">
                      <a:alpha val="75000"/>
                    </a:schemeClr>
                  </a:glow>
                </a:effectLst>
              </a:rPr>
              <a:t>tidying </a:t>
            </a:r>
            <a:r>
              <a:rPr lang="en-GB" i="0" dirty="0">
                <a:effectLst>
                  <a:glow rad="101600">
                    <a:schemeClr val="tx1">
                      <a:alpha val="75000"/>
                    </a:schemeClr>
                  </a:glow>
                </a:effectLst>
              </a:rPr>
              <a:t>up the toys together </a:t>
            </a:r>
          </a:p>
          <a:p>
            <a:pPr algn="r">
              <a:spcBef>
                <a:spcPct val="25000"/>
              </a:spcBef>
            </a:pPr>
            <a:r>
              <a:rPr lang="en-GB" sz="1600" i="0" dirty="0">
                <a:effectLst>
                  <a:glow rad="101600">
                    <a:schemeClr val="tx1">
                      <a:alpha val="75000"/>
                    </a:schemeClr>
                  </a:glow>
                </a:effectLst>
              </a:rPr>
              <a:t>(</a:t>
            </a:r>
            <a:r>
              <a:rPr lang="en-GB" sz="1600" i="0" dirty="0" err="1">
                <a:effectLst>
                  <a:glow rad="101600">
                    <a:schemeClr val="tx1">
                      <a:alpha val="75000"/>
                    </a:schemeClr>
                  </a:glow>
                </a:effectLst>
              </a:rPr>
              <a:t>Behne</a:t>
            </a:r>
            <a:r>
              <a:rPr lang="en-GB" sz="1600" i="0" dirty="0">
                <a:effectLst>
                  <a:glow rad="101600">
                    <a:schemeClr val="tx1">
                      <a:alpha val="75000"/>
                    </a:schemeClr>
                  </a:glow>
                </a:effectLst>
              </a:rPr>
              <a:t> et al 2005)</a:t>
            </a:r>
          </a:p>
          <a:p>
            <a:pPr algn="l">
              <a:spcBef>
                <a:spcPct val="25000"/>
              </a:spcBef>
            </a:pPr>
            <a:r>
              <a:rPr lang="en-GB" i="0" dirty="0">
                <a:effectLst>
                  <a:glow rad="101600">
                    <a:schemeClr val="tx1">
                      <a:alpha val="75000"/>
                    </a:schemeClr>
                  </a:glow>
                </a:effectLst>
              </a:rPr>
              <a:t>cooperatively pulling handles in sequence to make a dog-puppet sing </a:t>
            </a:r>
          </a:p>
          <a:p>
            <a:pPr algn="r">
              <a:spcBef>
                <a:spcPct val="25000"/>
              </a:spcBef>
            </a:pPr>
            <a:r>
              <a:rPr lang="en-GB" sz="1600" i="0" dirty="0">
                <a:effectLst>
                  <a:glow rad="101600">
                    <a:schemeClr val="tx1">
                      <a:alpha val="75000"/>
                    </a:schemeClr>
                  </a:glow>
                </a:effectLst>
              </a:rPr>
              <a:t>(Brownell et al 2006)</a:t>
            </a:r>
          </a:p>
          <a:p>
            <a:pPr algn="l">
              <a:spcBef>
                <a:spcPct val="25000"/>
              </a:spcBef>
            </a:pPr>
            <a:r>
              <a:rPr lang="en-GB" i="0" dirty="0">
                <a:effectLst>
                  <a:glow rad="101600">
                    <a:schemeClr val="tx1">
                      <a:alpha val="75000"/>
                    </a:schemeClr>
                  </a:glow>
                </a:effectLst>
              </a:rPr>
              <a:t>bouncing a </a:t>
            </a:r>
            <a:r>
              <a:rPr lang="en-GB" i="0" dirty="0" smtClean="0">
                <a:effectLst>
                  <a:glow rad="101600">
                    <a:schemeClr val="tx1">
                      <a:alpha val="75000"/>
                    </a:schemeClr>
                  </a:glow>
                </a:effectLst>
              </a:rPr>
              <a:t>cube on </a:t>
            </a:r>
            <a:r>
              <a:rPr lang="en-GB" i="0" dirty="0">
                <a:effectLst>
                  <a:glow rad="101600">
                    <a:schemeClr val="tx1">
                      <a:alpha val="75000"/>
                    </a:schemeClr>
                  </a:glow>
                </a:effectLst>
              </a:rPr>
              <a:t>a large trampoline together </a:t>
            </a:r>
          </a:p>
          <a:p>
            <a:pPr algn="r">
              <a:spcBef>
                <a:spcPct val="25000"/>
              </a:spcBef>
            </a:pPr>
            <a:r>
              <a:rPr lang="en-GB" sz="1600" i="0" dirty="0" smtClean="0">
                <a:effectLst>
                  <a:glow rad="101600">
                    <a:schemeClr val="tx1">
                      <a:alpha val="75000"/>
                    </a:schemeClr>
                  </a:glow>
                </a:effectLst>
              </a:rPr>
              <a:t>(</a:t>
            </a:r>
            <a:r>
              <a:rPr lang="en-GB" sz="1600" i="0" dirty="0" err="1" smtClean="0">
                <a:effectLst>
                  <a:glow rad="101600">
                    <a:schemeClr val="tx1">
                      <a:alpha val="75000"/>
                    </a:schemeClr>
                  </a:glow>
                </a:effectLst>
              </a:rPr>
              <a:t>Warneken</a:t>
            </a:r>
            <a:r>
              <a:rPr lang="en-GB" sz="1600" i="0" dirty="0" smtClean="0">
                <a:effectLst>
                  <a:glow rad="101600">
                    <a:schemeClr val="tx1">
                      <a:alpha val="75000"/>
                    </a:schemeClr>
                  </a:glow>
                </a:effectLst>
              </a:rPr>
              <a:t>, Chen &amp; Tomasello 2006)</a:t>
            </a:r>
            <a:endParaRPr lang="en-GB" sz="1600" i="0" dirty="0">
              <a:effectLst>
                <a:glow rad="101600">
                  <a:schemeClr val="tx1">
                    <a:alpha val="75000"/>
                  </a:schemeClr>
                </a:glow>
              </a:effectLst>
            </a:endParaRPr>
          </a:p>
          <a:p>
            <a:pPr algn="l">
              <a:spcBef>
                <a:spcPct val="25000"/>
              </a:spcBef>
            </a:pPr>
            <a:r>
              <a:rPr lang="en-GB" i="0" dirty="0" smtClean="0">
                <a:effectLst>
                  <a:glow rad="101600">
                    <a:schemeClr val="tx1">
                      <a:alpha val="75000"/>
                    </a:schemeClr>
                  </a:glow>
                </a:effectLst>
              </a:rPr>
              <a:t>pretending to row a boat together</a:t>
            </a:r>
            <a:endParaRPr lang="en-GB" i="0" dirty="0">
              <a:effectLst>
                <a:glow rad="101600">
                  <a:schemeClr val="tx1">
                    <a:alpha val="75000"/>
                  </a:schemeClr>
                </a:glow>
              </a:effectLst>
            </a:endParaRPr>
          </a:p>
        </p:txBody>
      </p:sp>
    </p:spTree>
    <p:extLst>
      <p:ext uri="{BB962C8B-B14F-4D97-AF65-F5344CB8AC3E}">
        <p14:creationId xmlns:p14="http://schemas.microsoft.com/office/powerpoint/2010/main" val="50248855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4847702" y="3429000"/>
            <a:ext cx="1080120" cy="432048"/>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cxnSp>
        <p:nvCxnSpPr>
          <p:cNvPr id="19" name="Straight Connector 18"/>
          <p:cNvCxnSpPr/>
          <p:nvPr/>
        </p:nvCxnSpPr>
        <p:spPr bwMode="auto">
          <a:xfrm>
            <a:off x="683568" y="2875616"/>
            <a:ext cx="7488832" cy="0"/>
          </a:xfrm>
          <a:prstGeom prst="line">
            <a:avLst/>
          </a:prstGeom>
          <a:solidFill>
            <a:srgbClr val="00B8FF"/>
          </a:solidFill>
          <a:ln w="28575" cap="flat" cmpd="sng" algn="ctr">
            <a:solidFill>
              <a:srgbClr val="FFFFFF"/>
            </a:solidFill>
            <a:prstDash val="solid"/>
            <a:round/>
            <a:headEnd type="none" w="med" len="med"/>
            <a:tailEnd type="none" w="med" len="med"/>
          </a:ln>
          <a:effectLst/>
        </p:spPr>
      </p:cxnSp>
      <p:cxnSp>
        <p:nvCxnSpPr>
          <p:cNvPr id="6" name="Straight Connector 5"/>
          <p:cNvCxnSpPr/>
          <p:nvPr/>
        </p:nvCxnSpPr>
        <p:spPr bwMode="auto">
          <a:xfrm>
            <a:off x="672228" y="3379672"/>
            <a:ext cx="3240360" cy="0"/>
          </a:xfrm>
          <a:prstGeom prst="line">
            <a:avLst/>
          </a:prstGeom>
          <a:solidFill>
            <a:srgbClr val="00B8FF"/>
          </a:solidFill>
          <a:ln w="28575" cap="flat" cmpd="sng" algn="ctr">
            <a:solidFill>
              <a:srgbClr val="FFFFFF"/>
            </a:solidFill>
            <a:prstDash val="solid"/>
            <a:round/>
            <a:headEnd type="none" w="med" len="med"/>
            <a:tailEnd type="none" w="med" len="med"/>
          </a:ln>
          <a:effectLst/>
        </p:spPr>
      </p:cxnSp>
      <p:sp>
        <p:nvSpPr>
          <p:cNvPr id="15" name="Text Box 2"/>
          <p:cNvSpPr txBox="1">
            <a:spLocks noChangeArrowheads="1"/>
          </p:cNvSpPr>
          <p:nvPr/>
        </p:nvSpPr>
        <p:spPr bwMode="auto">
          <a:xfrm>
            <a:off x="4840610" y="3068962"/>
            <a:ext cx="3547814" cy="2972225"/>
          </a:xfrm>
          <a:prstGeom prst="rect">
            <a:avLst/>
          </a:prstGeom>
          <a:noFill/>
          <a:ln w="9525">
            <a:noFill/>
            <a:round/>
            <a:headEnd/>
            <a:tailEnd/>
          </a:ln>
          <a:effectLst/>
        </p:spPr>
        <p:txBody>
          <a:bodyPr wrap="square" lIns="90000" tIns="46800" rIns="90000" bIns="46800">
            <a:prstTxWarp prst="textNoShape">
              <a:avLst/>
            </a:prstTxWarp>
            <a:spAutoFit/>
          </a:bodyPr>
          <a:lstStyle/>
          <a:p>
            <a:pPr>
              <a:spcBef>
                <a:spcPct val="25000"/>
              </a:spcBef>
              <a:spcAft>
                <a:spcPct val="25000"/>
              </a:spcAft>
              <a:defRPr/>
            </a:pPr>
            <a:r>
              <a:rPr lang="en-GB" i="0" dirty="0">
                <a:effectLst>
                  <a:glow rad="101600">
                    <a:schemeClr val="tx1">
                      <a:alpha val="75000"/>
                    </a:schemeClr>
                  </a:glow>
                </a:effectLst>
                <a:cs typeface="Arial" charset="0"/>
              </a:rPr>
              <a:t>Each agent </a:t>
            </a:r>
            <a:r>
              <a:rPr lang="en-GB" i="0" dirty="0" smtClean="0">
                <a:effectLst>
                  <a:glow rad="101600">
                    <a:schemeClr val="tx1">
                      <a:alpha val="75000"/>
                    </a:schemeClr>
                  </a:glow>
                </a:effectLst>
                <a:cs typeface="Arial" charset="0"/>
              </a:rPr>
              <a:t>most wants and expects </a:t>
            </a:r>
            <a:r>
              <a:rPr lang="en-GB" i="0" dirty="0">
                <a:effectLst>
                  <a:glow rad="101600">
                    <a:schemeClr val="tx1">
                      <a:alpha val="75000"/>
                    </a:schemeClr>
                  </a:glow>
                </a:effectLst>
                <a:cs typeface="Arial" charset="0"/>
              </a:rPr>
              <a:t>each of the other agents to perform activities directed to the </a:t>
            </a:r>
            <a:r>
              <a:rPr lang="en-GB" i="0" dirty="0" smtClean="0">
                <a:effectLst>
                  <a:glow rad="101600">
                    <a:schemeClr val="tx1">
                      <a:alpha val="75000"/>
                    </a:schemeClr>
                  </a:glow>
                </a:effectLst>
                <a:cs typeface="Arial" charset="0"/>
              </a:rPr>
              <a:t>goal.</a:t>
            </a:r>
          </a:p>
          <a:p>
            <a:pPr>
              <a:spcBef>
                <a:spcPct val="25000"/>
              </a:spcBef>
              <a:spcAft>
                <a:spcPct val="25000"/>
              </a:spcAft>
              <a:defRPr/>
            </a:pPr>
            <a:r>
              <a:rPr lang="en-GB" i="0" dirty="0" smtClean="0">
                <a:effectLst>
                  <a:glow rad="101600">
                    <a:schemeClr val="tx1">
                      <a:alpha val="75000"/>
                    </a:schemeClr>
                  </a:glow>
                </a:effectLst>
                <a:cs typeface="Arial" charset="0"/>
              </a:rPr>
              <a:t>Each agent most wants and expects </a:t>
            </a:r>
            <a:r>
              <a:rPr lang="en-GB" i="0" dirty="0">
                <a:effectLst>
                  <a:glow rad="101600">
                    <a:schemeClr val="tx1">
                      <a:alpha val="75000"/>
                    </a:schemeClr>
                  </a:glow>
                </a:effectLst>
                <a:cs typeface="Arial" charset="0"/>
              </a:rPr>
              <a:t>the goal to occur as a common effect of all their goal-directed actions.</a:t>
            </a:r>
          </a:p>
        </p:txBody>
      </p:sp>
      <p:sp>
        <p:nvSpPr>
          <p:cNvPr id="16" name="Text Box 2"/>
          <p:cNvSpPr txBox="1">
            <a:spLocks noChangeArrowheads="1"/>
          </p:cNvSpPr>
          <p:nvPr/>
        </p:nvSpPr>
        <p:spPr bwMode="auto">
          <a:xfrm>
            <a:off x="2567116" y="2492896"/>
            <a:ext cx="333179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shared goal</a:t>
            </a:r>
          </a:p>
        </p:txBody>
      </p:sp>
      <p:sp>
        <p:nvSpPr>
          <p:cNvPr id="17" name="Left Brace 16"/>
          <p:cNvSpPr/>
          <p:nvPr/>
        </p:nvSpPr>
        <p:spPr bwMode="auto">
          <a:xfrm>
            <a:off x="4094592" y="2996954"/>
            <a:ext cx="576064" cy="3100037"/>
          </a:xfrm>
          <a:prstGeom prst="leftBrace">
            <a:avLst>
              <a:gd name="adj1" fmla="val 40485"/>
              <a:gd name="adj2" fmla="val 50000"/>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18" name="Left Brace 17"/>
          <p:cNvSpPr/>
          <p:nvPr/>
        </p:nvSpPr>
        <p:spPr bwMode="auto">
          <a:xfrm flipH="1">
            <a:off x="3779912" y="4221088"/>
            <a:ext cx="348700" cy="648072"/>
          </a:xfrm>
          <a:prstGeom prst="leftBrace">
            <a:avLst>
              <a:gd name="adj1" fmla="val 40485"/>
              <a:gd name="adj2" fmla="val 50000"/>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12" name="Rectangle 11"/>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13" name="Rounded Rectangle 12"/>
          <p:cNvSpPr/>
          <p:nvPr/>
        </p:nvSpPr>
        <p:spPr bwMode="auto">
          <a:xfrm>
            <a:off x="-324544" y="4149080"/>
            <a:ext cx="4392488" cy="864096"/>
          </a:xfrm>
          <a:prstGeom prst="round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0" name="Text Box 2"/>
          <p:cNvSpPr txBox="1">
            <a:spLocks noChangeArrowheads="1"/>
          </p:cNvSpPr>
          <p:nvPr/>
        </p:nvSpPr>
        <p:spPr bwMode="auto">
          <a:xfrm>
            <a:off x="592139" y="2665504"/>
            <a:ext cx="3331790" cy="3787832"/>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collective goal</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(a) it is a distributive goal;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chemeClr val="tx1"/>
                </a:solidFill>
              </a:rPr>
              <a:t>(b) the actions are coordinated; </a:t>
            </a:r>
            <a:r>
              <a:rPr lang="en-US" i="0" dirty="0" smtClean="0">
                <a:solidFill>
                  <a:schemeClr val="tx1">
                    <a:lumMod val="50000"/>
                    <a:lumOff val="50000"/>
                  </a:schemeClr>
                </a:solidFill>
              </a:rPr>
              <a:t>and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(c) coordination of this type would normally facilitate occurrences of outcomes of this type.</a:t>
            </a:r>
          </a:p>
        </p:txBody>
      </p:sp>
      <p:sp>
        <p:nvSpPr>
          <p:cNvPr id="21"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Tree>
    <p:extLst>
      <p:ext uri="{BB962C8B-B14F-4D97-AF65-F5344CB8AC3E}">
        <p14:creationId xmlns:p14="http://schemas.microsoft.com/office/powerpoint/2010/main" val="373073761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Straight Connector 18"/>
          <p:cNvCxnSpPr/>
          <p:nvPr/>
        </p:nvCxnSpPr>
        <p:spPr bwMode="auto">
          <a:xfrm>
            <a:off x="683568" y="2875616"/>
            <a:ext cx="7488832" cy="0"/>
          </a:xfrm>
          <a:prstGeom prst="line">
            <a:avLst/>
          </a:prstGeom>
          <a:solidFill>
            <a:srgbClr val="00B8FF"/>
          </a:solidFill>
          <a:ln w="28575" cap="flat" cmpd="sng" algn="ctr">
            <a:solidFill>
              <a:srgbClr val="FFFFFF"/>
            </a:solidFill>
            <a:prstDash val="solid"/>
            <a:round/>
            <a:headEnd type="none" w="med" len="med"/>
            <a:tailEnd type="none" w="med" len="med"/>
          </a:ln>
          <a:effectLst/>
        </p:spPr>
      </p:cxnSp>
      <p:cxnSp>
        <p:nvCxnSpPr>
          <p:cNvPr id="6" name="Straight Connector 5"/>
          <p:cNvCxnSpPr/>
          <p:nvPr/>
        </p:nvCxnSpPr>
        <p:spPr bwMode="auto">
          <a:xfrm>
            <a:off x="672228" y="3379672"/>
            <a:ext cx="3240360" cy="0"/>
          </a:xfrm>
          <a:prstGeom prst="line">
            <a:avLst/>
          </a:prstGeom>
          <a:solidFill>
            <a:srgbClr val="00B8FF"/>
          </a:solidFill>
          <a:ln w="28575" cap="flat" cmpd="sng" algn="ctr">
            <a:solidFill>
              <a:srgbClr val="FFFFFF"/>
            </a:solidFill>
            <a:prstDash val="solid"/>
            <a:round/>
            <a:headEnd type="none" w="med" len="med"/>
            <a:tailEnd type="none" w="med" len="med"/>
          </a:ln>
          <a:effectLst/>
        </p:spPr>
      </p:cxnSp>
      <p:sp>
        <p:nvSpPr>
          <p:cNvPr id="15" name="Text Box 2"/>
          <p:cNvSpPr txBox="1">
            <a:spLocks noChangeArrowheads="1"/>
          </p:cNvSpPr>
          <p:nvPr/>
        </p:nvSpPr>
        <p:spPr bwMode="auto">
          <a:xfrm>
            <a:off x="4840610" y="3068962"/>
            <a:ext cx="3547814" cy="2972225"/>
          </a:xfrm>
          <a:prstGeom prst="rect">
            <a:avLst/>
          </a:prstGeom>
          <a:noFill/>
          <a:ln w="9525">
            <a:noFill/>
            <a:round/>
            <a:headEnd/>
            <a:tailEnd/>
          </a:ln>
          <a:effectLst/>
        </p:spPr>
        <p:txBody>
          <a:bodyPr wrap="square" lIns="90000" tIns="46800" rIns="90000" bIns="46800">
            <a:prstTxWarp prst="textNoShape">
              <a:avLst/>
            </a:prstTxWarp>
            <a:spAutoFit/>
          </a:bodyPr>
          <a:lstStyle/>
          <a:p>
            <a:pPr>
              <a:spcBef>
                <a:spcPct val="25000"/>
              </a:spcBef>
              <a:spcAft>
                <a:spcPct val="25000"/>
              </a:spcAft>
              <a:defRPr/>
            </a:pPr>
            <a:r>
              <a:rPr lang="en-GB" i="0" dirty="0">
                <a:cs typeface="Arial" charset="0"/>
              </a:rPr>
              <a:t>Each agent </a:t>
            </a:r>
            <a:r>
              <a:rPr lang="en-GB" i="0" dirty="0" smtClean="0">
                <a:cs typeface="Arial" charset="0"/>
              </a:rPr>
              <a:t>most wants and expects </a:t>
            </a:r>
            <a:r>
              <a:rPr lang="en-GB" i="0" dirty="0">
                <a:cs typeface="Arial" charset="0"/>
              </a:rPr>
              <a:t>each of the other agents to perform activities directed to the </a:t>
            </a:r>
            <a:r>
              <a:rPr lang="en-GB" i="0" dirty="0" smtClean="0">
                <a:cs typeface="Arial" charset="0"/>
              </a:rPr>
              <a:t>goal.</a:t>
            </a:r>
          </a:p>
          <a:p>
            <a:pPr>
              <a:spcBef>
                <a:spcPct val="25000"/>
              </a:spcBef>
              <a:spcAft>
                <a:spcPct val="25000"/>
              </a:spcAft>
              <a:defRPr/>
            </a:pPr>
            <a:r>
              <a:rPr lang="en-GB" i="0" dirty="0" smtClean="0">
                <a:cs typeface="Arial" charset="0"/>
              </a:rPr>
              <a:t>Each agent most wants and expects </a:t>
            </a:r>
            <a:r>
              <a:rPr lang="en-GB" i="0" dirty="0">
                <a:cs typeface="Arial" charset="0"/>
              </a:rPr>
              <a:t>the goal to occur as a common effect of all their goal-directed actions.</a:t>
            </a:r>
          </a:p>
        </p:txBody>
      </p:sp>
      <p:sp>
        <p:nvSpPr>
          <p:cNvPr id="16" name="Text Box 2"/>
          <p:cNvSpPr txBox="1">
            <a:spLocks noChangeArrowheads="1"/>
          </p:cNvSpPr>
          <p:nvPr/>
        </p:nvSpPr>
        <p:spPr bwMode="auto">
          <a:xfrm>
            <a:off x="2567116" y="2492896"/>
            <a:ext cx="333179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shared goal</a:t>
            </a:r>
          </a:p>
        </p:txBody>
      </p:sp>
      <p:sp>
        <p:nvSpPr>
          <p:cNvPr id="17" name="Left Brace 16"/>
          <p:cNvSpPr/>
          <p:nvPr/>
        </p:nvSpPr>
        <p:spPr bwMode="auto">
          <a:xfrm>
            <a:off x="4094592" y="2996954"/>
            <a:ext cx="576064" cy="3100037"/>
          </a:xfrm>
          <a:prstGeom prst="leftBrace">
            <a:avLst>
              <a:gd name="adj1" fmla="val 40485"/>
              <a:gd name="adj2" fmla="val 50000"/>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18" name="Left Brace 17"/>
          <p:cNvSpPr/>
          <p:nvPr/>
        </p:nvSpPr>
        <p:spPr bwMode="auto">
          <a:xfrm flipH="1">
            <a:off x="3779912" y="4221088"/>
            <a:ext cx="348700" cy="648072"/>
          </a:xfrm>
          <a:prstGeom prst="leftBrace">
            <a:avLst>
              <a:gd name="adj1" fmla="val 40485"/>
              <a:gd name="adj2" fmla="val 50000"/>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12" name="Rectangle 11"/>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chemeClr val="tx1">
                      <a:alpha val="75000"/>
                    </a:schemeClr>
                  </a:glow>
                </a:effectLst>
              </a:rPr>
              <a:t>Goal-directed joint action: an event with two or more agents which, taken as a whole, is directed to a goal.</a:t>
            </a:r>
            <a:endParaRPr lang="en-US" i="0" dirty="0">
              <a:effectLst>
                <a:glow rad="101600">
                  <a:schemeClr val="tx1">
                    <a:alpha val="75000"/>
                  </a:schemeClr>
                </a:glow>
              </a:effectLst>
            </a:endParaRPr>
          </a:p>
        </p:txBody>
      </p:sp>
      <p:sp>
        <p:nvSpPr>
          <p:cNvPr id="13" name="Rounded Rectangle 12"/>
          <p:cNvSpPr/>
          <p:nvPr/>
        </p:nvSpPr>
        <p:spPr bwMode="auto">
          <a:xfrm>
            <a:off x="-324544" y="4149080"/>
            <a:ext cx="4392488" cy="864096"/>
          </a:xfrm>
          <a:prstGeom prst="round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0" name="Text Box 2"/>
          <p:cNvSpPr txBox="1">
            <a:spLocks noChangeArrowheads="1"/>
          </p:cNvSpPr>
          <p:nvPr/>
        </p:nvSpPr>
        <p:spPr bwMode="auto">
          <a:xfrm>
            <a:off x="592139" y="2665504"/>
            <a:ext cx="3331790" cy="3787832"/>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collective goal</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(a) it is a distributive goal;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chemeClr val="tx1"/>
                </a:solidFill>
              </a:rPr>
              <a:t>(b) the actions are coordinated; </a:t>
            </a:r>
            <a:r>
              <a:rPr lang="en-US" i="0" dirty="0" smtClean="0">
                <a:solidFill>
                  <a:schemeClr val="tx1">
                    <a:lumMod val="50000"/>
                    <a:lumOff val="50000"/>
                  </a:schemeClr>
                </a:solidFill>
              </a:rPr>
              <a:t>and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(c) coordination of this type would normally facilitate occurrences of outcomes of this type.</a:t>
            </a:r>
          </a:p>
        </p:txBody>
      </p:sp>
      <p:sp>
        <p:nvSpPr>
          <p:cNvPr id="14"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t>G is a distributive goal</a:t>
            </a:r>
            <a:r>
              <a:rPr lang="en-US" i="0" dirty="0" smtClean="0"/>
              <a:t>: it is an outcome to which each agent’s actions are individually directed and it is possible that: all actions succeed relative to this outcome.</a:t>
            </a:r>
            <a:endParaRPr lang="en-US" i="0" u="sng" dirty="0" smtClean="0"/>
          </a:p>
        </p:txBody>
      </p:sp>
    </p:spTree>
    <p:extLst>
      <p:ext uri="{BB962C8B-B14F-4D97-AF65-F5344CB8AC3E}">
        <p14:creationId xmlns:p14="http://schemas.microsoft.com/office/powerpoint/2010/main" val="381189314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Straight Connector 18"/>
          <p:cNvCxnSpPr/>
          <p:nvPr/>
        </p:nvCxnSpPr>
        <p:spPr bwMode="auto">
          <a:xfrm>
            <a:off x="683568" y="2875616"/>
            <a:ext cx="7488832" cy="0"/>
          </a:xfrm>
          <a:prstGeom prst="line">
            <a:avLst/>
          </a:prstGeom>
          <a:solidFill>
            <a:srgbClr val="00B8FF"/>
          </a:solidFill>
          <a:ln w="28575" cap="flat" cmpd="sng" algn="ctr">
            <a:solidFill>
              <a:srgbClr val="FFFFFF"/>
            </a:solidFill>
            <a:prstDash val="solid"/>
            <a:round/>
            <a:headEnd type="none" w="med" len="med"/>
            <a:tailEnd type="none" w="med" len="med"/>
          </a:ln>
          <a:effectLst/>
        </p:spPr>
      </p:cxnSp>
      <p:cxnSp>
        <p:nvCxnSpPr>
          <p:cNvPr id="6" name="Straight Connector 5"/>
          <p:cNvCxnSpPr/>
          <p:nvPr/>
        </p:nvCxnSpPr>
        <p:spPr bwMode="auto">
          <a:xfrm>
            <a:off x="672228" y="3379672"/>
            <a:ext cx="3240360" cy="0"/>
          </a:xfrm>
          <a:prstGeom prst="line">
            <a:avLst/>
          </a:prstGeom>
          <a:solidFill>
            <a:srgbClr val="00B8FF"/>
          </a:solidFill>
          <a:ln w="28575" cap="flat" cmpd="sng" algn="ctr">
            <a:solidFill>
              <a:srgbClr val="FFFFFF"/>
            </a:solidFill>
            <a:prstDash val="solid"/>
            <a:round/>
            <a:headEnd type="none" w="med" len="med"/>
            <a:tailEnd type="none" w="med" len="med"/>
          </a:ln>
          <a:effectLst/>
        </p:spPr>
      </p:cxnSp>
      <p:sp>
        <p:nvSpPr>
          <p:cNvPr id="15" name="Text Box 2"/>
          <p:cNvSpPr txBox="1">
            <a:spLocks noChangeArrowheads="1"/>
          </p:cNvSpPr>
          <p:nvPr/>
        </p:nvSpPr>
        <p:spPr bwMode="auto">
          <a:xfrm>
            <a:off x="4840610" y="3068962"/>
            <a:ext cx="3547814" cy="2972225"/>
          </a:xfrm>
          <a:prstGeom prst="rect">
            <a:avLst/>
          </a:prstGeom>
          <a:noFill/>
          <a:ln w="9525">
            <a:noFill/>
            <a:round/>
            <a:headEnd/>
            <a:tailEnd/>
          </a:ln>
          <a:effectLst/>
        </p:spPr>
        <p:txBody>
          <a:bodyPr wrap="square" lIns="90000" tIns="46800" rIns="90000" bIns="46800">
            <a:prstTxWarp prst="textNoShape">
              <a:avLst/>
            </a:prstTxWarp>
            <a:spAutoFit/>
          </a:bodyPr>
          <a:lstStyle/>
          <a:p>
            <a:pPr>
              <a:spcBef>
                <a:spcPct val="25000"/>
              </a:spcBef>
              <a:spcAft>
                <a:spcPct val="25000"/>
              </a:spcAft>
              <a:defRPr/>
            </a:pPr>
            <a:r>
              <a:rPr lang="en-GB" i="0" dirty="0">
                <a:cs typeface="Arial" charset="0"/>
              </a:rPr>
              <a:t>Each agent </a:t>
            </a:r>
            <a:r>
              <a:rPr lang="en-GB" i="0" dirty="0" smtClean="0">
                <a:cs typeface="Arial" charset="0"/>
              </a:rPr>
              <a:t>most wants and expects </a:t>
            </a:r>
            <a:r>
              <a:rPr lang="en-GB" i="0" dirty="0">
                <a:cs typeface="Arial" charset="0"/>
              </a:rPr>
              <a:t>each of the other agents to perform activities directed to the </a:t>
            </a:r>
            <a:r>
              <a:rPr lang="en-GB" i="0" dirty="0" smtClean="0">
                <a:cs typeface="Arial" charset="0"/>
              </a:rPr>
              <a:t>goal.</a:t>
            </a:r>
          </a:p>
          <a:p>
            <a:pPr>
              <a:spcBef>
                <a:spcPct val="25000"/>
              </a:spcBef>
              <a:spcAft>
                <a:spcPct val="25000"/>
              </a:spcAft>
              <a:defRPr/>
            </a:pPr>
            <a:r>
              <a:rPr lang="en-GB" i="0" dirty="0" smtClean="0">
                <a:cs typeface="Arial" charset="0"/>
              </a:rPr>
              <a:t>Each agent most wants and expects </a:t>
            </a:r>
            <a:r>
              <a:rPr lang="en-GB" i="0" dirty="0">
                <a:cs typeface="Arial" charset="0"/>
              </a:rPr>
              <a:t>the goal to occur as a common effect of all their goal-directed actions.</a:t>
            </a:r>
          </a:p>
        </p:txBody>
      </p:sp>
      <p:sp>
        <p:nvSpPr>
          <p:cNvPr id="16" name="Text Box 2"/>
          <p:cNvSpPr txBox="1">
            <a:spLocks noChangeArrowheads="1"/>
          </p:cNvSpPr>
          <p:nvPr/>
        </p:nvSpPr>
        <p:spPr bwMode="auto">
          <a:xfrm>
            <a:off x="2567116" y="2492896"/>
            <a:ext cx="333179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shared goal</a:t>
            </a:r>
          </a:p>
        </p:txBody>
      </p:sp>
      <p:sp>
        <p:nvSpPr>
          <p:cNvPr id="17" name="Left Brace 16"/>
          <p:cNvSpPr/>
          <p:nvPr/>
        </p:nvSpPr>
        <p:spPr bwMode="auto">
          <a:xfrm>
            <a:off x="4094592" y="2996954"/>
            <a:ext cx="576064" cy="3100037"/>
          </a:xfrm>
          <a:prstGeom prst="leftBrace">
            <a:avLst>
              <a:gd name="adj1" fmla="val 40485"/>
              <a:gd name="adj2" fmla="val 50000"/>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18" name="Left Brace 17"/>
          <p:cNvSpPr/>
          <p:nvPr/>
        </p:nvSpPr>
        <p:spPr bwMode="auto">
          <a:xfrm flipH="1">
            <a:off x="3779912" y="4221088"/>
            <a:ext cx="348700" cy="648072"/>
          </a:xfrm>
          <a:prstGeom prst="leftBrace">
            <a:avLst>
              <a:gd name="adj1" fmla="val 40485"/>
              <a:gd name="adj2" fmla="val 50000"/>
            </a:avLst>
          </a:prstGeom>
          <a:noFill/>
          <a:ln w="254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12" name="Rectangle 11"/>
          <p:cNvSpPr/>
          <p:nvPr/>
        </p:nvSpPr>
        <p:spPr>
          <a:xfrm>
            <a:off x="592139" y="369240"/>
            <a:ext cx="7796286" cy="76944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chemeClr val="tx1">
                    <a:lumMod val="50000"/>
                    <a:lumOff val="50000"/>
                  </a:schemeClr>
                </a:solidFill>
                <a:effectLst>
                  <a:glow rad="101600">
                    <a:schemeClr val="tx1">
                      <a:alpha val="75000"/>
                    </a:schemeClr>
                  </a:glow>
                </a:effectLst>
              </a:rPr>
              <a:t>Goal-directed joint action: an event with two or more agents which, taken as a whole, is directed to a goal.</a:t>
            </a:r>
            <a:endParaRPr lang="en-US" i="0" dirty="0">
              <a:solidFill>
                <a:schemeClr val="tx1">
                  <a:lumMod val="50000"/>
                  <a:lumOff val="50000"/>
                </a:schemeClr>
              </a:solidFill>
              <a:effectLst>
                <a:glow rad="101600">
                  <a:schemeClr val="tx1">
                    <a:alpha val="75000"/>
                  </a:schemeClr>
                </a:glow>
              </a:effectLst>
            </a:endParaRPr>
          </a:p>
        </p:txBody>
      </p:sp>
      <p:sp>
        <p:nvSpPr>
          <p:cNvPr id="13" name="Rounded Rectangle 12"/>
          <p:cNvSpPr/>
          <p:nvPr/>
        </p:nvSpPr>
        <p:spPr bwMode="auto">
          <a:xfrm>
            <a:off x="-324544" y="4149080"/>
            <a:ext cx="4392488" cy="864096"/>
          </a:xfrm>
          <a:prstGeom prst="round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0" name="Text Box 2"/>
          <p:cNvSpPr txBox="1">
            <a:spLocks noChangeArrowheads="1"/>
          </p:cNvSpPr>
          <p:nvPr/>
        </p:nvSpPr>
        <p:spPr bwMode="auto">
          <a:xfrm>
            <a:off x="592139" y="2665504"/>
            <a:ext cx="3331790" cy="3787832"/>
          </a:xfrm>
          <a:prstGeom prst="rect">
            <a:avLst/>
          </a:prstGeom>
          <a:no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27000">
                    <a:schemeClr val="tx1">
                      <a:alpha val="75000"/>
                    </a:schemeClr>
                  </a:glow>
                </a:effectLst>
              </a:rPr>
              <a:t>G is a collective goal</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(a) it is a distributive goal;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chemeClr val="tx1"/>
                </a:solidFill>
              </a:rPr>
              <a:t>(b) the actions are coordinated; </a:t>
            </a:r>
            <a:r>
              <a:rPr lang="en-US" i="0" dirty="0" smtClean="0">
                <a:solidFill>
                  <a:schemeClr val="tx1">
                    <a:lumMod val="50000"/>
                    <a:lumOff val="50000"/>
                  </a:schemeClr>
                </a:solidFill>
              </a:rPr>
              <a:t>and </a:t>
            </a:r>
          </a:p>
          <a:p>
            <a:pPr>
              <a:spcAft>
                <a:spcPts val="120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(c) coordination of this type would normally facilitate occurrences of outcomes of this type.</a:t>
            </a:r>
          </a:p>
        </p:txBody>
      </p:sp>
      <p:sp>
        <p:nvSpPr>
          <p:cNvPr id="14" name="Text Box 2"/>
          <p:cNvSpPr txBox="1">
            <a:spLocks noChangeArrowheads="1"/>
          </p:cNvSpPr>
          <p:nvPr/>
        </p:nvSpPr>
        <p:spPr bwMode="auto">
          <a:xfrm>
            <a:off x="592138" y="1289227"/>
            <a:ext cx="7940302" cy="1110177"/>
          </a:xfrm>
          <a:prstGeom prst="rect">
            <a:avLst/>
          </a:prstGeom>
          <a:solidFill>
            <a:schemeClr val="tx1"/>
          </a:solidFill>
          <a:ln w="9525">
            <a:noFill/>
            <a:round/>
            <a:headEnd/>
            <a:tailEnd/>
          </a:ln>
          <a:effectLst/>
        </p:spPr>
        <p:txBody>
          <a:bodyPr wrap="square"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u="sng" dirty="0" smtClean="0">
                <a:solidFill>
                  <a:schemeClr val="tx1">
                    <a:lumMod val="50000"/>
                    <a:lumOff val="50000"/>
                  </a:schemeClr>
                </a:solidFill>
              </a:rPr>
              <a:t>G is a distributive goal</a:t>
            </a:r>
            <a:r>
              <a:rPr lang="en-US" i="0" dirty="0" smtClean="0">
                <a:solidFill>
                  <a:schemeClr val="tx1">
                    <a:lumMod val="50000"/>
                    <a:lumOff val="50000"/>
                  </a:schemeClr>
                </a:solidFill>
              </a:rPr>
              <a:t>: it is an outcome to which each agent’s actions are individually directed and it is possible that: all actions succeed relative to this outcome.</a:t>
            </a:r>
            <a:endParaRPr lang="en-US" i="0" u="sng" dirty="0" smtClean="0">
              <a:solidFill>
                <a:schemeClr val="tx1">
                  <a:lumMod val="50000"/>
                  <a:lumOff val="50000"/>
                </a:schemeClr>
              </a:solidFill>
            </a:endParaRPr>
          </a:p>
        </p:txBody>
      </p:sp>
      <p:cxnSp>
        <p:nvCxnSpPr>
          <p:cNvPr id="23" name="Straight Connector 22"/>
          <p:cNvCxnSpPr/>
          <p:nvPr/>
        </p:nvCxnSpPr>
        <p:spPr bwMode="auto">
          <a:xfrm>
            <a:off x="683568" y="2420888"/>
            <a:ext cx="8460432" cy="0"/>
          </a:xfrm>
          <a:prstGeom prst="line">
            <a:avLst/>
          </a:prstGeom>
          <a:solidFill>
            <a:srgbClr val="00B8FF"/>
          </a:solidFill>
          <a:ln w="28575" cap="flat" cmpd="sng" algn="ctr">
            <a:solidFill>
              <a:srgbClr val="FFFFFF"/>
            </a:solidFill>
            <a:prstDash val="solid"/>
            <a:round/>
            <a:headEnd type="none" w="med" len="med"/>
            <a:tailEnd type="none" w="med" len="med"/>
          </a:ln>
          <a:effectLst/>
        </p:spPr>
      </p:cxnSp>
      <p:sp>
        <p:nvSpPr>
          <p:cNvPr id="21" name="Text Box 2"/>
          <p:cNvSpPr txBox="1">
            <a:spLocks noChangeArrowheads="1"/>
          </p:cNvSpPr>
          <p:nvPr/>
        </p:nvSpPr>
        <p:spPr bwMode="auto">
          <a:xfrm>
            <a:off x="899592" y="1018904"/>
            <a:ext cx="7920880"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err="1" smtClean="0">
                <a:effectLst>
                  <a:glow rad="127000">
                    <a:schemeClr val="tx1"/>
                  </a:glow>
                </a:effectLst>
              </a:rPr>
              <a:t>etc</a:t>
            </a:r>
            <a:r>
              <a:rPr lang="en-US" sz="9900" i="0" dirty="0" smtClean="0">
                <a:effectLst>
                  <a:glow rad="127000">
                    <a:schemeClr val="tx1"/>
                  </a:glow>
                </a:effectLst>
              </a:rPr>
              <a:t> ...</a:t>
            </a:r>
          </a:p>
        </p:txBody>
      </p:sp>
    </p:spTree>
    <p:extLst>
      <p:ext uri="{BB962C8B-B14F-4D97-AF65-F5344CB8AC3E}">
        <p14:creationId xmlns:p14="http://schemas.microsoft.com/office/powerpoint/2010/main" val="377961584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11" name="Text Box 2"/>
          <p:cNvSpPr txBox="1">
            <a:spLocks noChangeArrowheads="1"/>
          </p:cNvSpPr>
          <p:nvPr/>
        </p:nvSpPr>
        <p:spPr bwMode="auto">
          <a:xfrm>
            <a:off x="611560" y="4459759"/>
            <a:ext cx="7920880"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2</a:t>
            </a:r>
            <a:r>
              <a:rPr lang="en-US" sz="9900" i="0" baseline="30000" dirty="0" smtClean="0">
                <a:solidFill>
                  <a:schemeClr val="tx1"/>
                </a:solidFill>
                <a:effectLst>
                  <a:glow rad="127000">
                    <a:schemeClr val="accent3"/>
                  </a:glow>
                </a:effectLst>
              </a:rPr>
              <a:t>nd</a:t>
            </a:r>
            <a:r>
              <a:rPr lang="en-US" sz="9900" i="0" dirty="0" smtClean="0">
                <a:solidFill>
                  <a:schemeClr val="tx1"/>
                </a:solidFill>
                <a:effectLst>
                  <a:glow rad="127000">
                    <a:schemeClr val="accent3"/>
                  </a:glow>
                </a:effectLst>
              </a:rPr>
              <a:t> objection</a:t>
            </a:r>
          </a:p>
        </p:txBody>
      </p:sp>
      <p:sp>
        <p:nvSpPr>
          <p:cNvPr id="12" name="Text Box 2"/>
          <p:cNvSpPr txBox="1">
            <a:spLocks noChangeArrowheads="1"/>
          </p:cNvSpPr>
          <p:nvPr/>
        </p:nvSpPr>
        <p:spPr bwMode="auto">
          <a:xfrm>
            <a:off x="3779912" y="580642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effectLst>
                  <a:glow rad="101600">
                    <a:schemeClr val="tx1">
                      <a:alpha val="75000"/>
                    </a:schemeClr>
                  </a:glow>
                </a:effectLst>
              </a:rPr>
              <a:t>Joint action presupposes sophisticated theory of mind cognition</a:t>
            </a:r>
            <a:endParaRPr lang="en-GB" dirty="0">
              <a:effectLst>
                <a:glow rad="101600">
                  <a:schemeClr val="tx1">
                    <a:alpha val="75000"/>
                  </a:schemeClr>
                </a:glow>
              </a:effectLst>
            </a:endParaRPr>
          </a:p>
        </p:txBody>
      </p:sp>
      <p:sp>
        <p:nvSpPr>
          <p:cNvPr id="10" name="Text Box 2"/>
          <p:cNvSpPr txBox="1">
            <a:spLocks noChangeArrowheads="1"/>
          </p:cNvSpPr>
          <p:nvPr/>
        </p:nvSpPr>
        <p:spPr bwMode="auto">
          <a:xfrm>
            <a:off x="248376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challenge</a:t>
            </a:r>
          </a:p>
        </p:txBody>
      </p:sp>
      <p:sp>
        <p:nvSpPr>
          <p:cNvPr id="13"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rgbClr val="7F7F7F"/>
                </a:solidFill>
                <a:effectLst>
                  <a:glow rad="101600">
                    <a:schemeClr val="tx1">
                      <a:alpha val="75000"/>
                    </a:schemeClr>
                  </a:glow>
                </a:effectLst>
              </a:rPr>
              <a:t>Explain the emergence, in evolution or development, of sophisticated forms of theory of mind cognition.</a:t>
            </a:r>
            <a:endParaRPr lang="en-GB" dirty="0">
              <a:solidFill>
                <a:srgbClr val="7F7F7F"/>
              </a:solidFill>
              <a:effectLst>
                <a:glow rad="101600">
                  <a:schemeClr val="tx1">
                    <a:alpha val="75000"/>
                  </a:schemeClr>
                </a:glow>
              </a:effectLst>
            </a:endParaRPr>
          </a:p>
        </p:txBody>
      </p:sp>
      <p:sp>
        <p:nvSpPr>
          <p:cNvPr id="14"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conjecture</a:t>
            </a:r>
          </a:p>
        </p:txBody>
      </p:sp>
      <p:sp>
        <p:nvSpPr>
          <p:cNvPr id="15"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solidFill>
                  <a:srgbClr val="7F7F7F"/>
                </a:solidFill>
                <a:effectLst>
                  <a:glow rad="101600">
                    <a:schemeClr val="tx1">
                      <a:alpha val="75000"/>
                    </a:schemeClr>
                  </a:glow>
                </a:effectLst>
              </a:rPr>
              <a:t>The existence of abilities to engage in joint action partially </a:t>
            </a:r>
            <a:r>
              <a:rPr lang="en-GB" i="0" dirty="0" smtClean="0">
                <a:solidFill>
                  <a:srgbClr val="7F7F7F"/>
                </a:solidFill>
                <a:effectLst>
                  <a:glow rad="101600">
                    <a:schemeClr val="tx1">
                      <a:alpha val="75000"/>
                    </a:schemeClr>
                  </a:glow>
                </a:effectLst>
              </a:rPr>
              <a:t>explains </a:t>
            </a:r>
            <a:r>
              <a:rPr lang="en-GB" i="0" dirty="0">
                <a:solidFill>
                  <a:srgbClr val="7F7F7F"/>
                </a:solidFill>
                <a:effectLst>
                  <a:glow rad="101600">
                    <a:schemeClr val="tx1">
                      <a:alpha val="75000"/>
                    </a:schemeClr>
                  </a:glow>
                </a:effectLst>
              </a:rPr>
              <a:t>how sophisticated forms of </a:t>
            </a:r>
            <a:r>
              <a:rPr lang="en-GB" i="0" dirty="0" smtClean="0">
                <a:solidFill>
                  <a:srgbClr val="7F7F7F"/>
                </a:solidFill>
                <a:effectLst>
                  <a:glow rad="101600">
                    <a:schemeClr val="tx1">
                      <a:alpha val="75000"/>
                    </a:schemeClr>
                  </a:glow>
                </a:effectLst>
              </a:rPr>
              <a:t>theory of mind cognition </a:t>
            </a:r>
            <a:r>
              <a:rPr lang="en-GB" i="0" dirty="0">
                <a:solidFill>
                  <a:srgbClr val="7F7F7F"/>
                </a:solidFill>
                <a:effectLst>
                  <a:glow rad="101600">
                    <a:schemeClr val="tx1">
                      <a:alpha val="75000"/>
                    </a:schemeClr>
                  </a:glow>
                </a:effectLst>
              </a:rPr>
              <a:t>emerge in </a:t>
            </a:r>
            <a:r>
              <a:rPr lang="en-GB" i="0" dirty="0" smtClean="0">
                <a:solidFill>
                  <a:srgbClr val="7F7F7F"/>
                </a:solidFill>
                <a:effectLst>
                  <a:glow rad="101600">
                    <a:schemeClr val="tx1">
                      <a:alpha val="75000"/>
                    </a:schemeClr>
                  </a:glow>
                </a:effectLst>
              </a:rPr>
              <a:t>evolution </a:t>
            </a:r>
            <a:r>
              <a:rPr lang="en-GB" i="0" dirty="0">
                <a:solidFill>
                  <a:srgbClr val="7F7F7F"/>
                </a:solidFill>
                <a:effectLst>
                  <a:glow rad="101600">
                    <a:schemeClr val="tx1">
                      <a:alpha val="75000"/>
                    </a:schemeClr>
                  </a:glow>
                </a:effectLst>
              </a:rPr>
              <a:t>or development (or both)</a:t>
            </a:r>
            <a:endParaRPr lang="en-GB" dirty="0">
              <a:solidFill>
                <a:srgbClr val="7F7F7F"/>
              </a:solidFill>
              <a:effectLst>
                <a:glow rad="101600">
                  <a:schemeClr val="tx1">
                    <a:alpha val="75000"/>
                  </a:schemeClr>
                </a:glow>
              </a:effectLst>
            </a:endParaRPr>
          </a:p>
        </p:txBody>
      </p:sp>
    </p:spTree>
    <p:extLst>
      <p:ext uri="{BB962C8B-B14F-4D97-AF65-F5344CB8AC3E}">
        <p14:creationId xmlns:p14="http://schemas.microsoft.com/office/powerpoint/2010/main" val="286971490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11" name="Text Box 2"/>
          <p:cNvSpPr txBox="1">
            <a:spLocks noChangeArrowheads="1"/>
          </p:cNvSpPr>
          <p:nvPr/>
        </p:nvSpPr>
        <p:spPr bwMode="auto">
          <a:xfrm>
            <a:off x="611560" y="4459759"/>
            <a:ext cx="7920880"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2</a:t>
            </a:r>
            <a:r>
              <a:rPr lang="en-US" sz="9900" i="0" baseline="30000" dirty="0" smtClean="0">
                <a:solidFill>
                  <a:schemeClr val="tx1"/>
                </a:solidFill>
                <a:effectLst>
                  <a:glow rad="127000">
                    <a:schemeClr val="accent3"/>
                  </a:glow>
                </a:effectLst>
              </a:rPr>
              <a:t>nd</a:t>
            </a:r>
            <a:r>
              <a:rPr lang="en-US" sz="9900" i="0" dirty="0" smtClean="0">
                <a:solidFill>
                  <a:schemeClr val="tx1"/>
                </a:solidFill>
                <a:effectLst>
                  <a:glow rad="127000">
                    <a:schemeClr val="accent3"/>
                  </a:glow>
                </a:effectLst>
              </a:rPr>
              <a:t> objection</a:t>
            </a:r>
          </a:p>
        </p:txBody>
      </p:sp>
      <p:sp>
        <p:nvSpPr>
          <p:cNvPr id="12" name="Text Box 2"/>
          <p:cNvSpPr txBox="1">
            <a:spLocks noChangeArrowheads="1"/>
          </p:cNvSpPr>
          <p:nvPr/>
        </p:nvSpPr>
        <p:spPr bwMode="auto">
          <a:xfrm>
            <a:off x="3779912" y="580642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effectLst>
                  <a:glow rad="101600">
                    <a:schemeClr val="tx1">
                      <a:alpha val="75000"/>
                    </a:schemeClr>
                  </a:glow>
                </a:effectLst>
              </a:rPr>
              <a:t>Joint action presupposes sophisticated theory of mind cognition</a:t>
            </a:r>
            <a:endParaRPr lang="en-GB" dirty="0">
              <a:effectLst>
                <a:glow rad="101600">
                  <a:schemeClr val="tx1">
                    <a:alpha val="75000"/>
                  </a:schemeClr>
                </a:glow>
              </a:effectLst>
            </a:endParaRPr>
          </a:p>
        </p:txBody>
      </p:sp>
      <p:cxnSp>
        <p:nvCxnSpPr>
          <p:cNvPr id="9" name="Straight Connector 8"/>
          <p:cNvCxnSpPr/>
          <p:nvPr/>
        </p:nvCxnSpPr>
        <p:spPr bwMode="auto">
          <a:xfrm>
            <a:off x="611560" y="4941168"/>
            <a:ext cx="8280920" cy="1728192"/>
          </a:xfrm>
          <a:prstGeom prst="line">
            <a:avLst/>
          </a:prstGeom>
          <a:solidFill>
            <a:srgbClr val="00B8FF"/>
          </a:solidFill>
          <a:ln w="76200" cap="flat" cmpd="sng" algn="ctr">
            <a:solidFill>
              <a:schemeClr val="bg1"/>
            </a:solidFill>
            <a:prstDash val="solid"/>
            <a:round/>
            <a:headEnd type="none" w="med" len="med"/>
            <a:tailEnd type="none" w="med" len="med"/>
          </a:ln>
          <a:effectLst>
            <a:glow rad="304800">
              <a:schemeClr val="tx1">
                <a:alpha val="75000"/>
              </a:schemeClr>
            </a:glow>
          </a:effectLst>
        </p:spPr>
      </p:cxnSp>
      <p:sp>
        <p:nvSpPr>
          <p:cNvPr id="10" name="Text Box 2"/>
          <p:cNvSpPr txBox="1">
            <a:spLocks noChangeArrowheads="1"/>
          </p:cNvSpPr>
          <p:nvPr/>
        </p:nvSpPr>
        <p:spPr bwMode="auto">
          <a:xfrm>
            <a:off x="248376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challenge</a:t>
            </a:r>
          </a:p>
        </p:txBody>
      </p:sp>
      <p:sp>
        <p:nvSpPr>
          <p:cNvPr id="13"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solidFill>
                  <a:srgbClr val="7F7F7F"/>
                </a:solidFill>
                <a:effectLst>
                  <a:glow rad="101600">
                    <a:schemeClr val="tx1">
                      <a:alpha val="75000"/>
                    </a:schemeClr>
                  </a:glow>
                </a:effectLst>
              </a:rPr>
              <a:t>Explain the emergence, in evolution or development, of sophisticated forms of theory of mind cognition.</a:t>
            </a:r>
            <a:endParaRPr lang="en-GB" dirty="0">
              <a:solidFill>
                <a:srgbClr val="7F7F7F"/>
              </a:solidFill>
              <a:effectLst>
                <a:glow rad="101600">
                  <a:schemeClr val="tx1">
                    <a:alpha val="75000"/>
                  </a:schemeClr>
                </a:glow>
              </a:effectLst>
            </a:endParaRPr>
          </a:p>
        </p:txBody>
      </p:sp>
      <p:sp>
        <p:nvSpPr>
          <p:cNvPr id="14"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alpha val="34000"/>
                    </a:schemeClr>
                  </a:glow>
                </a:effectLst>
              </a:rPr>
              <a:t>conjecture</a:t>
            </a:r>
          </a:p>
        </p:txBody>
      </p:sp>
      <p:sp>
        <p:nvSpPr>
          <p:cNvPr id="15"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solidFill>
                  <a:srgbClr val="7F7F7F"/>
                </a:solidFill>
                <a:effectLst>
                  <a:glow rad="101600">
                    <a:schemeClr val="tx1">
                      <a:alpha val="75000"/>
                    </a:schemeClr>
                  </a:glow>
                </a:effectLst>
              </a:rPr>
              <a:t>The existence of abilities to engage in joint action partially </a:t>
            </a:r>
            <a:r>
              <a:rPr lang="en-GB" i="0" dirty="0" smtClean="0">
                <a:solidFill>
                  <a:srgbClr val="7F7F7F"/>
                </a:solidFill>
                <a:effectLst>
                  <a:glow rad="101600">
                    <a:schemeClr val="tx1">
                      <a:alpha val="75000"/>
                    </a:schemeClr>
                  </a:glow>
                </a:effectLst>
              </a:rPr>
              <a:t>explains </a:t>
            </a:r>
            <a:r>
              <a:rPr lang="en-GB" i="0" dirty="0">
                <a:solidFill>
                  <a:srgbClr val="7F7F7F"/>
                </a:solidFill>
                <a:effectLst>
                  <a:glow rad="101600">
                    <a:schemeClr val="tx1">
                      <a:alpha val="75000"/>
                    </a:schemeClr>
                  </a:glow>
                </a:effectLst>
              </a:rPr>
              <a:t>how sophisticated forms of </a:t>
            </a:r>
            <a:r>
              <a:rPr lang="en-GB" i="0" dirty="0" smtClean="0">
                <a:solidFill>
                  <a:srgbClr val="7F7F7F"/>
                </a:solidFill>
                <a:effectLst>
                  <a:glow rad="101600">
                    <a:schemeClr val="tx1">
                      <a:alpha val="75000"/>
                    </a:schemeClr>
                  </a:glow>
                </a:effectLst>
              </a:rPr>
              <a:t>theory of mind cognition </a:t>
            </a:r>
            <a:r>
              <a:rPr lang="en-GB" i="0" dirty="0">
                <a:solidFill>
                  <a:srgbClr val="7F7F7F"/>
                </a:solidFill>
                <a:effectLst>
                  <a:glow rad="101600">
                    <a:schemeClr val="tx1">
                      <a:alpha val="75000"/>
                    </a:schemeClr>
                  </a:glow>
                </a:effectLst>
              </a:rPr>
              <a:t>emerge in </a:t>
            </a:r>
            <a:r>
              <a:rPr lang="en-GB" i="0" dirty="0" smtClean="0">
                <a:solidFill>
                  <a:srgbClr val="7F7F7F"/>
                </a:solidFill>
                <a:effectLst>
                  <a:glow rad="101600">
                    <a:schemeClr val="tx1">
                      <a:alpha val="75000"/>
                    </a:schemeClr>
                  </a:glow>
                </a:effectLst>
              </a:rPr>
              <a:t>evolution </a:t>
            </a:r>
            <a:r>
              <a:rPr lang="en-GB" i="0" dirty="0">
                <a:solidFill>
                  <a:srgbClr val="7F7F7F"/>
                </a:solidFill>
                <a:effectLst>
                  <a:glow rad="101600">
                    <a:schemeClr val="tx1">
                      <a:alpha val="75000"/>
                    </a:schemeClr>
                  </a:glow>
                </a:effectLst>
              </a:rPr>
              <a:t>or development (or both)</a:t>
            </a:r>
            <a:endParaRPr lang="en-GB" dirty="0">
              <a:solidFill>
                <a:srgbClr val="7F7F7F"/>
              </a:solidFill>
              <a:effectLst>
                <a:glow rad="101600">
                  <a:schemeClr val="tx1">
                    <a:alpha val="75000"/>
                  </a:schemeClr>
                </a:glow>
              </a:effectLst>
            </a:endParaRPr>
          </a:p>
        </p:txBody>
      </p:sp>
    </p:spTree>
    <p:extLst>
      <p:ext uri="{BB962C8B-B14F-4D97-AF65-F5344CB8AC3E}">
        <p14:creationId xmlns:p14="http://schemas.microsoft.com/office/powerpoint/2010/main" val="40927830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7" name="Text Box 2"/>
          <p:cNvSpPr txBox="1">
            <a:spLocks noChangeArrowheads="1"/>
          </p:cNvSpPr>
          <p:nvPr/>
        </p:nvSpPr>
        <p:spPr bwMode="auto">
          <a:xfrm>
            <a:off x="248376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challenge</a:t>
            </a:r>
          </a:p>
        </p:txBody>
      </p:sp>
      <p:sp>
        <p:nvSpPr>
          <p:cNvPr id="26626"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effectLst>
                  <a:glow rad="101600">
                    <a:schemeClr val="tx1">
                      <a:alpha val="75000"/>
                    </a:schemeClr>
                  </a:glow>
                </a:effectLst>
              </a:rPr>
              <a:t>Explain the emergence, in evolution or development, of sophisticated forms of theory of mind cognition.</a:t>
            </a:r>
            <a:endParaRPr lang="en-GB" dirty="0">
              <a:effectLst>
                <a:glow rad="101600">
                  <a:schemeClr val="tx1">
                    <a:alpha val="75000"/>
                  </a:schemeClr>
                </a:glow>
              </a:effectLst>
            </a:endParaRPr>
          </a:p>
        </p:txBody>
      </p:sp>
      <p:sp>
        <p:nvSpPr>
          <p:cNvPr id="5"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conjecture</a:t>
            </a:r>
          </a:p>
        </p:txBody>
      </p:sp>
      <p:sp>
        <p:nvSpPr>
          <p:cNvPr id="8"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effectLst>
                  <a:glow rad="101600">
                    <a:schemeClr val="tx1">
                      <a:alpha val="75000"/>
                    </a:schemeClr>
                  </a:glow>
                </a:effectLst>
              </a:rPr>
              <a:t>The existence of abilities to engage in joint action partially </a:t>
            </a:r>
            <a:r>
              <a:rPr lang="en-GB" i="0" dirty="0" smtClean="0">
                <a:effectLst>
                  <a:glow rad="101600">
                    <a:schemeClr val="tx1">
                      <a:alpha val="75000"/>
                    </a:schemeClr>
                  </a:glow>
                </a:effectLst>
              </a:rPr>
              <a:t>explains </a:t>
            </a:r>
            <a:r>
              <a:rPr lang="en-GB" i="0" dirty="0">
                <a:effectLst>
                  <a:glow rad="101600">
                    <a:schemeClr val="tx1">
                      <a:alpha val="75000"/>
                    </a:schemeClr>
                  </a:glow>
                </a:effectLst>
              </a:rPr>
              <a:t>how sophisticated forms of </a:t>
            </a:r>
            <a:r>
              <a:rPr lang="en-GB" i="0" dirty="0" smtClean="0">
                <a:effectLst>
                  <a:glow rad="101600">
                    <a:schemeClr val="tx1">
                      <a:alpha val="75000"/>
                    </a:schemeClr>
                  </a:glow>
                </a:effectLst>
              </a:rPr>
              <a:t>theory of mind cognition </a:t>
            </a:r>
            <a:r>
              <a:rPr lang="en-GB" i="0" dirty="0">
                <a:effectLst>
                  <a:glow rad="101600">
                    <a:schemeClr val="tx1">
                      <a:alpha val="75000"/>
                    </a:schemeClr>
                  </a:glow>
                </a:effectLst>
              </a:rPr>
              <a:t>emerge in </a:t>
            </a:r>
            <a:r>
              <a:rPr lang="en-GB" i="0" dirty="0" smtClean="0">
                <a:effectLst>
                  <a:glow rad="101600">
                    <a:schemeClr val="tx1">
                      <a:alpha val="75000"/>
                    </a:schemeClr>
                  </a:glow>
                </a:effectLst>
              </a:rPr>
              <a:t>evolution </a:t>
            </a:r>
            <a:r>
              <a:rPr lang="en-GB" i="0" dirty="0">
                <a:effectLst>
                  <a:glow rad="101600">
                    <a:schemeClr val="tx1">
                      <a:alpha val="75000"/>
                    </a:schemeClr>
                  </a:glow>
                </a:effectLst>
              </a:rPr>
              <a:t>or development (or both)</a:t>
            </a:r>
            <a:endParaRPr lang="en-GB" dirty="0">
              <a:effectLst>
                <a:glow rad="101600">
                  <a:schemeClr val="tx1">
                    <a:alpha val="75000"/>
                  </a:schemeClr>
                </a:glow>
              </a:effectLst>
            </a:endParaRPr>
          </a:p>
        </p:txBody>
      </p:sp>
    </p:spTree>
    <p:extLst>
      <p:ext uri="{BB962C8B-B14F-4D97-AF65-F5344CB8AC3E}">
        <p14:creationId xmlns:p14="http://schemas.microsoft.com/office/powerpoint/2010/main" val="325532135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7" name="Text Box 2"/>
          <p:cNvSpPr txBox="1">
            <a:spLocks noChangeArrowheads="1"/>
          </p:cNvSpPr>
          <p:nvPr/>
        </p:nvSpPr>
        <p:spPr bwMode="auto">
          <a:xfrm>
            <a:off x="248376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challenge</a:t>
            </a:r>
          </a:p>
        </p:txBody>
      </p:sp>
      <p:sp>
        <p:nvSpPr>
          <p:cNvPr id="26626"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effectLst>
                  <a:glow rad="101600">
                    <a:schemeClr val="tx1">
                      <a:alpha val="75000"/>
                    </a:schemeClr>
                  </a:glow>
                </a:effectLst>
              </a:rPr>
              <a:t>Explain the emergence, in evolution or development, of sophisticated forms of theory of mind cognition.</a:t>
            </a:r>
            <a:endParaRPr lang="en-GB" dirty="0">
              <a:effectLst>
                <a:glow rad="101600">
                  <a:schemeClr val="tx1">
                    <a:alpha val="75000"/>
                  </a:schemeClr>
                </a:glow>
              </a:effectLst>
            </a:endParaRPr>
          </a:p>
        </p:txBody>
      </p:sp>
      <p:sp>
        <p:nvSpPr>
          <p:cNvPr id="5"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conjecture</a:t>
            </a:r>
          </a:p>
        </p:txBody>
      </p:sp>
      <p:sp>
        <p:nvSpPr>
          <p:cNvPr id="8"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effectLst>
                  <a:glow rad="101600">
                    <a:schemeClr val="tx1">
                      <a:alpha val="75000"/>
                    </a:schemeClr>
                  </a:glow>
                </a:effectLst>
              </a:rPr>
              <a:t>The existence of abilities to engage in joint action partially </a:t>
            </a:r>
            <a:r>
              <a:rPr lang="en-GB" i="0" dirty="0" smtClean="0">
                <a:effectLst>
                  <a:glow rad="101600">
                    <a:schemeClr val="tx1">
                      <a:alpha val="75000"/>
                    </a:schemeClr>
                  </a:glow>
                </a:effectLst>
              </a:rPr>
              <a:t>explains </a:t>
            </a:r>
            <a:r>
              <a:rPr lang="en-GB" i="0" dirty="0">
                <a:effectLst>
                  <a:glow rad="101600">
                    <a:schemeClr val="tx1">
                      <a:alpha val="75000"/>
                    </a:schemeClr>
                  </a:glow>
                </a:effectLst>
              </a:rPr>
              <a:t>how sophisticated forms of </a:t>
            </a:r>
            <a:r>
              <a:rPr lang="en-GB" i="0" dirty="0" smtClean="0">
                <a:effectLst>
                  <a:glow rad="101600">
                    <a:schemeClr val="tx1">
                      <a:alpha val="75000"/>
                    </a:schemeClr>
                  </a:glow>
                </a:effectLst>
              </a:rPr>
              <a:t>theory of mind cognition </a:t>
            </a:r>
            <a:r>
              <a:rPr lang="en-GB" i="0" dirty="0">
                <a:effectLst>
                  <a:glow rad="101600">
                    <a:schemeClr val="tx1">
                      <a:alpha val="75000"/>
                    </a:schemeClr>
                  </a:glow>
                </a:effectLst>
              </a:rPr>
              <a:t>emerge in </a:t>
            </a:r>
            <a:r>
              <a:rPr lang="en-GB" i="0" dirty="0" smtClean="0">
                <a:effectLst>
                  <a:glow rad="101600">
                    <a:schemeClr val="tx1">
                      <a:alpha val="75000"/>
                    </a:schemeClr>
                  </a:glow>
                </a:effectLst>
              </a:rPr>
              <a:t>evolution </a:t>
            </a:r>
            <a:r>
              <a:rPr lang="en-GB" i="0" dirty="0">
                <a:effectLst>
                  <a:glow rad="101600">
                    <a:schemeClr val="tx1">
                      <a:alpha val="75000"/>
                    </a:schemeClr>
                  </a:glow>
                </a:effectLst>
              </a:rPr>
              <a:t>or development (or both)</a:t>
            </a:r>
            <a:endParaRPr lang="en-GB" dirty="0">
              <a:effectLst>
                <a:glow rad="101600">
                  <a:schemeClr val="tx1">
                    <a:alpha val="75000"/>
                  </a:schemeClr>
                </a:glow>
              </a:effectLst>
            </a:endParaRPr>
          </a:p>
        </p:txBody>
      </p:sp>
      <p:sp>
        <p:nvSpPr>
          <p:cNvPr id="9" name="Text Box 2"/>
          <p:cNvSpPr txBox="1">
            <a:spLocks noChangeArrowheads="1"/>
          </p:cNvSpPr>
          <p:nvPr/>
        </p:nvSpPr>
        <p:spPr bwMode="auto">
          <a:xfrm>
            <a:off x="611560" y="4459759"/>
            <a:ext cx="7920880"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3</a:t>
            </a:r>
            <a:r>
              <a:rPr lang="en-US" sz="9900" i="0" baseline="30000" dirty="0" smtClean="0">
                <a:solidFill>
                  <a:schemeClr val="tx1"/>
                </a:solidFill>
                <a:effectLst>
                  <a:glow rad="127000">
                    <a:schemeClr val="accent3"/>
                  </a:glow>
                </a:effectLst>
              </a:rPr>
              <a:t>rd</a:t>
            </a:r>
            <a:r>
              <a:rPr lang="en-US" sz="9900" i="0" dirty="0" smtClean="0">
                <a:solidFill>
                  <a:schemeClr val="tx1"/>
                </a:solidFill>
                <a:effectLst>
                  <a:glow rad="127000">
                    <a:schemeClr val="accent3"/>
                  </a:glow>
                </a:effectLst>
              </a:rPr>
              <a:t> objection</a:t>
            </a:r>
          </a:p>
        </p:txBody>
      </p:sp>
      <p:sp>
        <p:nvSpPr>
          <p:cNvPr id="10" name="Text Box 2"/>
          <p:cNvSpPr txBox="1">
            <a:spLocks noChangeArrowheads="1"/>
          </p:cNvSpPr>
          <p:nvPr/>
        </p:nvSpPr>
        <p:spPr bwMode="auto">
          <a:xfrm>
            <a:off x="3779912" y="5806425"/>
            <a:ext cx="504056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effectLst>
                  <a:glow rad="101600">
                    <a:schemeClr val="tx1">
                      <a:alpha val="75000"/>
                    </a:schemeClr>
                  </a:glow>
                </a:effectLst>
              </a:rPr>
              <a:t>But how </a:t>
            </a:r>
            <a:r>
              <a:rPr lang="en-GB" i="0" strike="sngStrike" dirty="0" smtClean="0">
                <a:effectLst>
                  <a:glow rad="101600">
                    <a:schemeClr val="tx1">
                      <a:alpha val="75000"/>
                    </a:schemeClr>
                  </a:glow>
                </a:effectLst>
              </a:rPr>
              <a:t>does</a:t>
            </a:r>
            <a:r>
              <a:rPr lang="en-GB" i="0" dirty="0" smtClean="0">
                <a:effectLst>
                  <a:glow rad="101600">
                    <a:schemeClr val="tx1">
                      <a:alpha val="75000"/>
                    </a:schemeClr>
                  </a:glow>
                </a:effectLst>
              </a:rPr>
              <a:t> could it work?</a:t>
            </a:r>
            <a:endParaRPr lang="en-GB" dirty="0">
              <a:effectLst>
                <a:glow rad="101600">
                  <a:schemeClr val="tx1">
                    <a:alpha val="75000"/>
                  </a:schemeClr>
                </a:glow>
              </a:effectLst>
            </a:endParaRPr>
          </a:p>
        </p:txBody>
      </p:sp>
    </p:spTree>
    <p:extLst>
      <p:ext uri="{BB962C8B-B14F-4D97-AF65-F5344CB8AC3E}">
        <p14:creationId xmlns:p14="http://schemas.microsoft.com/office/powerpoint/2010/main" val="293732565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39553" y="764706"/>
            <a:ext cx="2808312" cy="2110455"/>
          </a:xfrm>
          <a:prstGeom prst="rect">
            <a:avLst/>
          </a:prstGeom>
        </p:spPr>
      </p:pic>
      <p:pic>
        <p:nvPicPr>
          <p:cNvPr id="3" name="Picture 2"/>
          <p:cNvPicPr>
            <a:picLocks noChangeAspect="1"/>
          </p:cNvPicPr>
          <p:nvPr/>
        </p:nvPicPr>
        <p:blipFill>
          <a:blip r:embed="rId4"/>
          <a:stretch>
            <a:fillRect/>
          </a:stretch>
        </p:blipFill>
        <p:spPr>
          <a:xfrm>
            <a:off x="4067945" y="764704"/>
            <a:ext cx="2941489" cy="2088232"/>
          </a:xfrm>
          <a:prstGeom prst="rect">
            <a:avLst/>
          </a:prstGeom>
        </p:spPr>
      </p:pic>
      <p:sp>
        <p:nvSpPr>
          <p:cNvPr id="4" name="TextBox 3"/>
          <p:cNvSpPr txBox="1"/>
          <p:nvPr/>
        </p:nvSpPr>
        <p:spPr>
          <a:xfrm>
            <a:off x="4644009" y="2852938"/>
            <a:ext cx="3982265" cy="430887"/>
          </a:xfrm>
          <a:prstGeom prst="rect">
            <a:avLst/>
          </a:prstGeom>
          <a:noFill/>
        </p:spPr>
        <p:txBody>
          <a:bodyPr wrap="none" rtlCol="0">
            <a:spAutoFit/>
          </a:bodyPr>
          <a:lstStyle/>
          <a:p>
            <a:r>
              <a:rPr lang="en-US" dirty="0" smtClean="0"/>
              <a:t>source: </a:t>
            </a:r>
            <a:r>
              <a:rPr lang="en-US" i="0" dirty="0" smtClean="0"/>
              <a:t>Hare &amp; </a:t>
            </a:r>
            <a:r>
              <a:rPr lang="en-US" i="0" dirty="0" err="1" smtClean="0"/>
              <a:t>Tomasello</a:t>
            </a:r>
            <a:r>
              <a:rPr lang="en-US" i="0" dirty="0" smtClean="0"/>
              <a:t> (2004)</a:t>
            </a:r>
            <a:endParaRPr lang="en-US" i="0" dirty="0"/>
          </a:p>
        </p:txBody>
      </p:sp>
      <p:sp>
        <p:nvSpPr>
          <p:cNvPr id="5" name="TextBox 4"/>
          <p:cNvSpPr txBox="1"/>
          <p:nvPr/>
        </p:nvSpPr>
        <p:spPr>
          <a:xfrm>
            <a:off x="1187624" y="260648"/>
            <a:ext cx="1595306" cy="430887"/>
          </a:xfrm>
          <a:prstGeom prst="rect">
            <a:avLst/>
          </a:prstGeom>
          <a:noFill/>
        </p:spPr>
        <p:txBody>
          <a:bodyPr wrap="none" rtlCol="0">
            <a:spAutoFit/>
          </a:bodyPr>
          <a:lstStyle/>
          <a:p>
            <a:r>
              <a:rPr lang="en-US" i="0" dirty="0" smtClean="0"/>
              <a:t>failed reach</a:t>
            </a:r>
            <a:endParaRPr lang="en-US" i="0" dirty="0"/>
          </a:p>
        </p:txBody>
      </p:sp>
      <p:sp>
        <p:nvSpPr>
          <p:cNvPr id="8" name="TextBox 7"/>
          <p:cNvSpPr txBox="1"/>
          <p:nvPr/>
        </p:nvSpPr>
        <p:spPr>
          <a:xfrm>
            <a:off x="5220072" y="260648"/>
            <a:ext cx="838926" cy="430887"/>
          </a:xfrm>
          <a:prstGeom prst="rect">
            <a:avLst/>
          </a:prstGeom>
          <a:noFill/>
        </p:spPr>
        <p:txBody>
          <a:bodyPr wrap="none" rtlCol="0">
            <a:spAutoFit/>
          </a:bodyPr>
          <a:lstStyle/>
          <a:p>
            <a:r>
              <a:rPr lang="en-US" i="0" dirty="0" smtClean="0"/>
              <a:t>point</a:t>
            </a:r>
            <a:endParaRPr lang="en-US" i="0" dirty="0"/>
          </a:p>
        </p:txBody>
      </p:sp>
      <p:sp>
        <p:nvSpPr>
          <p:cNvPr id="7" name="Rectangle 6"/>
          <p:cNvSpPr/>
          <p:nvPr/>
        </p:nvSpPr>
        <p:spPr bwMode="auto">
          <a:xfrm>
            <a:off x="5292081" y="4509120"/>
            <a:ext cx="792088" cy="576064"/>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30710857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1495" name="Text Box 7"/>
          <p:cNvSpPr txBox="1">
            <a:spLocks noChangeArrowheads="1"/>
          </p:cNvSpPr>
          <p:nvPr/>
        </p:nvSpPr>
        <p:spPr bwMode="auto">
          <a:xfrm>
            <a:off x="2628900" y="3214690"/>
            <a:ext cx="3937103"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GB" i="0"/>
              <a:t>The problem of opaque means</a:t>
            </a:r>
          </a:p>
        </p:txBody>
      </p:sp>
    </p:spTree>
    <p:extLst>
      <p:ext uri="{BB962C8B-B14F-4D97-AF65-F5344CB8AC3E}">
        <p14:creationId xmlns:p14="http://schemas.microsoft.com/office/powerpoint/2010/main" val="413683864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1495" name="Text Box 7"/>
          <p:cNvSpPr txBox="1">
            <a:spLocks noChangeArrowheads="1"/>
          </p:cNvSpPr>
          <p:nvPr/>
        </p:nvSpPr>
        <p:spPr bwMode="auto">
          <a:xfrm>
            <a:off x="2851016" y="3214690"/>
            <a:ext cx="3441968"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GB" i="0" dirty="0"/>
              <a:t>The problem of </a:t>
            </a:r>
            <a:r>
              <a:rPr lang="en-GB" i="0" dirty="0" smtClean="0"/>
              <a:t>false belief</a:t>
            </a:r>
            <a:endParaRPr lang="en-GB" i="0" dirty="0"/>
          </a:p>
        </p:txBody>
      </p:sp>
    </p:spTree>
    <p:extLst>
      <p:ext uri="{BB962C8B-B14F-4D97-AF65-F5344CB8AC3E}">
        <p14:creationId xmlns:p14="http://schemas.microsoft.com/office/powerpoint/2010/main" val="381520171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4"/>
          <p:cNvSpPr txBox="1">
            <a:spLocks noChangeArrowheads="1"/>
          </p:cNvSpPr>
          <p:nvPr/>
        </p:nvSpPr>
        <p:spPr bwMode="auto">
          <a:xfrm>
            <a:off x="683568" y="476672"/>
            <a:ext cx="3590925" cy="3939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25000"/>
              </a:spcBef>
            </a:pPr>
            <a:r>
              <a:rPr lang="en-GB" i="0" dirty="0" smtClean="0">
                <a:effectLst>
                  <a:glow rad="101600">
                    <a:schemeClr val="tx1">
                      <a:alpha val="75000"/>
                    </a:schemeClr>
                  </a:glow>
                </a:effectLst>
              </a:rPr>
              <a:t>painting a house together </a:t>
            </a:r>
          </a:p>
          <a:p>
            <a:pPr algn="r">
              <a:spcBef>
                <a:spcPct val="25000"/>
              </a:spcBef>
            </a:pPr>
            <a:r>
              <a:rPr lang="en-GB" sz="1600" i="0" dirty="0" smtClean="0">
                <a:effectLst>
                  <a:glow rad="101600">
                    <a:schemeClr val="tx1">
                      <a:alpha val="75000"/>
                    </a:schemeClr>
                  </a:glow>
                </a:effectLst>
              </a:rPr>
              <a:t>(Bratman 1992)</a:t>
            </a:r>
            <a:endParaRPr lang="en-GB" sz="1600" i="0" dirty="0">
              <a:effectLst>
                <a:glow rad="101600">
                  <a:schemeClr val="tx1">
                    <a:alpha val="75000"/>
                  </a:schemeClr>
                </a:glow>
              </a:effectLst>
            </a:endParaRPr>
          </a:p>
          <a:p>
            <a:pPr algn="l">
              <a:spcBef>
                <a:spcPct val="25000"/>
              </a:spcBef>
            </a:pPr>
            <a:r>
              <a:rPr lang="en-GB" i="0" dirty="0" smtClean="0">
                <a:effectLst>
                  <a:glow rad="101600">
                    <a:schemeClr val="tx1">
                      <a:alpha val="75000"/>
                    </a:schemeClr>
                  </a:glow>
                </a:effectLst>
              </a:rPr>
              <a:t>lifting a heavy sofa together </a:t>
            </a:r>
          </a:p>
          <a:p>
            <a:pPr algn="r">
              <a:spcBef>
                <a:spcPct val="25000"/>
              </a:spcBef>
            </a:pPr>
            <a:r>
              <a:rPr lang="en-GB" sz="1600" i="0" dirty="0" smtClean="0">
                <a:effectLst>
                  <a:glow rad="101600">
                    <a:schemeClr val="tx1">
                      <a:alpha val="75000"/>
                    </a:schemeClr>
                  </a:glow>
                </a:effectLst>
              </a:rPr>
              <a:t>(Velleman 1997)</a:t>
            </a:r>
          </a:p>
          <a:p>
            <a:pPr algn="l">
              <a:spcBef>
                <a:spcPct val="25000"/>
              </a:spcBef>
            </a:pPr>
            <a:r>
              <a:rPr lang="en-GB" i="0" dirty="0" smtClean="0">
                <a:effectLst>
                  <a:glow rad="101600">
                    <a:schemeClr val="tx1">
                      <a:alpha val="75000"/>
                    </a:schemeClr>
                  </a:glow>
                </a:effectLst>
              </a:rPr>
              <a:t>preparing a hollandaise sauce together </a:t>
            </a:r>
          </a:p>
          <a:p>
            <a:pPr algn="r">
              <a:spcBef>
                <a:spcPts val="0"/>
              </a:spcBef>
            </a:pPr>
            <a:r>
              <a:rPr lang="en-GB" sz="1600" i="0" dirty="0" smtClean="0">
                <a:effectLst>
                  <a:glow rad="101600">
                    <a:schemeClr val="tx1">
                      <a:alpha val="75000"/>
                    </a:schemeClr>
                  </a:glow>
                </a:effectLst>
              </a:rPr>
              <a:t>(Searle 1990)</a:t>
            </a:r>
          </a:p>
          <a:p>
            <a:pPr algn="l">
              <a:spcBef>
                <a:spcPct val="25000"/>
              </a:spcBef>
            </a:pPr>
            <a:r>
              <a:rPr lang="en-GB" i="0" dirty="0" smtClean="0">
                <a:effectLst>
                  <a:glow rad="101600">
                    <a:schemeClr val="tx1">
                      <a:alpha val="75000"/>
                    </a:schemeClr>
                  </a:glow>
                </a:effectLst>
              </a:rPr>
              <a:t>going to Chicago together </a:t>
            </a:r>
          </a:p>
          <a:p>
            <a:pPr algn="r">
              <a:spcBef>
                <a:spcPct val="25000"/>
              </a:spcBef>
            </a:pPr>
            <a:r>
              <a:rPr lang="en-GB" sz="1600" i="0" dirty="0" smtClean="0">
                <a:effectLst>
                  <a:glow rad="101600">
                    <a:schemeClr val="tx1">
                      <a:alpha val="75000"/>
                    </a:schemeClr>
                  </a:glow>
                </a:effectLst>
              </a:rPr>
              <a:t>(Kutz 2000)</a:t>
            </a:r>
          </a:p>
          <a:p>
            <a:pPr algn="l">
              <a:spcBef>
                <a:spcPct val="25000"/>
              </a:spcBef>
            </a:pPr>
            <a:r>
              <a:rPr lang="en-GB" i="0" dirty="0" smtClean="0">
                <a:effectLst>
                  <a:glow rad="101600">
                    <a:schemeClr val="tx1">
                      <a:alpha val="75000"/>
                    </a:schemeClr>
                  </a:glow>
                </a:effectLst>
              </a:rPr>
              <a:t>walking together </a:t>
            </a:r>
          </a:p>
          <a:p>
            <a:pPr algn="r">
              <a:spcBef>
                <a:spcPts val="0"/>
              </a:spcBef>
            </a:pPr>
            <a:r>
              <a:rPr lang="en-GB" sz="1600" i="0" dirty="0" smtClean="0">
                <a:effectLst>
                  <a:glow rad="101600">
                    <a:schemeClr val="tx1">
                      <a:alpha val="75000"/>
                    </a:schemeClr>
                  </a:glow>
                </a:effectLst>
              </a:rPr>
              <a:t>(Gilbert 1990)</a:t>
            </a:r>
            <a:endParaRPr lang="en-GB" sz="1600" i="0" dirty="0">
              <a:effectLst>
                <a:glow rad="101600">
                  <a:schemeClr val="tx1">
                    <a:alpha val="75000"/>
                  </a:schemeClr>
                </a:glow>
              </a:effectLst>
            </a:endParaRPr>
          </a:p>
        </p:txBody>
      </p:sp>
      <p:sp>
        <p:nvSpPr>
          <p:cNvPr id="5" name="Text Box 4"/>
          <p:cNvSpPr txBox="1">
            <a:spLocks noChangeArrowheads="1"/>
          </p:cNvSpPr>
          <p:nvPr/>
        </p:nvSpPr>
        <p:spPr bwMode="auto">
          <a:xfrm>
            <a:off x="4898984" y="476672"/>
            <a:ext cx="3590925" cy="3978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l">
              <a:spcBef>
                <a:spcPct val="25000"/>
              </a:spcBef>
            </a:pPr>
            <a:r>
              <a:rPr lang="en-GB" i="0" dirty="0" smtClean="0">
                <a:solidFill>
                  <a:srgbClr val="7F7F7F"/>
                </a:solidFill>
                <a:effectLst>
                  <a:glow rad="101600">
                    <a:schemeClr val="tx1">
                      <a:alpha val="75000"/>
                    </a:schemeClr>
                  </a:glow>
                </a:effectLst>
              </a:rPr>
              <a:t>tidying </a:t>
            </a:r>
            <a:r>
              <a:rPr lang="en-GB" i="0" dirty="0">
                <a:solidFill>
                  <a:srgbClr val="7F7F7F"/>
                </a:solidFill>
                <a:effectLst>
                  <a:glow rad="101600">
                    <a:schemeClr val="tx1">
                      <a:alpha val="75000"/>
                    </a:schemeClr>
                  </a:glow>
                </a:effectLst>
              </a:rPr>
              <a:t>up the toys together </a:t>
            </a:r>
          </a:p>
          <a:p>
            <a:pPr algn="r">
              <a:spcBef>
                <a:spcPct val="25000"/>
              </a:spcBef>
            </a:pPr>
            <a:r>
              <a:rPr lang="en-GB" sz="1600" i="0" dirty="0">
                <a:solidFill>
                  <a:srgbClr val="7F7F7F"/>
                </a:solidFill>
                <a:effectLst>
                  <a:glow rad="101600">
                    <a:schemeClr val="tx1">
                      <a:alpha val="75000"/>
                    </a:schemeClr>
                  </a:glow>
                </a:effectLst>
              </a:rPr>
              <a:t>(</a:t>
            </a:r>
            <a:r>
              <a:rPr lang="en-GB" sz="1600" i="0" dirty="0" err="1">
                <a:solidFill>
                  <a:srgbClr val="7F7F7F"/>
                </a:solidFill>
                <a:effectLst>
                  <a:glow rad="101600">
                    <a:schemeClr val="tx1">
                      <a:alpha val="75000"/>
                    </a:schemeClr>
                  </a:glow>
                </a:effectLst>
              </a:rPr>
              <a:t>Behne</a:t>
            </a:r>
            <a:r>
              <a:rPr lang="en-GB" sz="1600" i="0" dirty="0">
                <a:solidFill>
                  <a:srgbClr val="7F7F7F"/>
                </a:solidFill>
                <a:effectLst>
                  <a:glow rad="101600">
                    <a:schemeClr val="tx1">
                      <a:alpha val="75000"/>
                    </a:schemeClr>
                  </a:glow>
                </a:effectLst>
              </a:rPr>
              <a:t> et al 2005)</a:t>
            </a:r>
          </a:p>
          <a:p>
            <a:pPr algn="l">
              <a:spcBef>
                <a:spcPct val="25000"/>
              </a:spcBef>
            </a:pPr>
            <a:r>
              <a:rPr lang="en-GB" i="0" dirty="0">
                <a:solidFill>
                  <a:srgbClr val="7F7F7F"/>
                </a:solidFill>
                <a:effectLst>
                  <a:glow rad="101600">
                    <a:schemeClr val="tx1">
                      <a:alpha val="75000"/>
                    </a:schemeClr>
                  </a:glow>
                </a:effectLst>
              </a:rPr>
              <a:t>cooperatively pulling handles in sequence to make a dog-puppet sing </a:t>
            </a:r>
          </a:p>
          <a:p>
            <a:pPr algn="r">
              <a:spcBef>
                <a:spcPct val="25000"/>
              </a:spcBef>
            </a:pPr>
            <a:r>
              <a:rPr lang="en-GB" sz="1600" i="0" dirty="0">
                <a:solidFill>
                  <a:srgbClr val="7F7F7F"/>
                </a:solidFill>
                <a:effectLst>
                  <a:glow rad="101600">
                    <a:schemeClr val="tx1">
                      <a:alpha val="75000"/>
                    </a:schemeClr>
                  </a:glow>
                </a:effectLst>
              </a:rPr>
              <a:t>(Brownell et al 2006)</a:t>
            </a:r>
          </a:p>
          <a:p>
            <a:pPr algn="l">
              <a:spcBef>
                <a:spcPct val="25000"/>
              </a:spcBef>
            </a:pPr>
            <a:r>
              <a:rPr lang="en-GB" i="0" dirty="0">
                <a:solidFill>
                  <a:srgbClr val="7F7F7F"/>
                </a:solidFill>
                <a:effectLst>
                  <a:glow rad="101600">
                    <a:schemeClr val="tx1">
                      <a:alpha val="75000"/>
                    </a:schemeClr>
                  </a:glow>
                </a:effectLst>
              </a:rPr>
              <a:t>bouncing a </a:t>
            </a:r>
            <a:r>
              <a:rPr lang="en-GB" i="0" dirty="0" smtClean="0">
                <a:solidFill>
                  <a:srgbClr val="7F7F7F"/>
                </a:solidFill>
                <a:effectLst>
                  <a:glow rad="101600">
                    <a:schemeClr val="tx1">
                      <a:alpha val="75000"/>
                    </a:schemeClr>
                  </a:glow>
                </a:effectLst>
              </a:rPr>
              <a:t>cube on </a:t>
            </a:r>
            <a:r>
              <a:rPr lang="en-GB" i="0" dirty="0">
                <a:solidFill>
                  <a:srgbClr val="7F7F7F"/>
                </a:solidFill>
                <a:effectLst>
                  <a:glow rad="101600">
                    <a:schemeClr val="tx1">
                      <a:alpha val="75000"/>
                    </a:schemeClr>
                  </a:glow>
                </a:effectLst>
              </a:rPr>
              <a:t>a large trampoline together </a:t>
            </a:r>
          </a:p>
          <a:p>
            <a:pPr algn="r">
              <a:spcBef>
                <a:spcPct val="25000"/>
              </a:spcBef>
            </a:pPr>
            <a:r>
              <a:rPr lang="en-GB" sz="1600" i="0" dirty="0" smtClean="0">
                <a:solidFill>
                  <a:srgbClr val="7F7F7F"/>
                </a:solidFill>
                <a:effectLst>
                  <a:glow rad="101600">
                    <a:schemeClr val="tx1">
                      <a:alpha val="75000"/>
                    </a:schemeClr>
                  </a:glow>
                </a:effectLst>
              </a:rPr>
              <a:t>(</a:t>
            </a:r>
            <a:r>
              <a:rPr lang="en-GB" sz="1600" i="0" dirty="0" err="1" smtClean="0">
                <a:solidFill>
                  <a:srgbClr val="7F7F7F"/>
                </a:solidFill>
                <a:effectLst>
                  <a:glow rad="101600">
                    <a:schemeClr val="tx1">
                      <a:alpha val="75000"/>
                    </a:schemeClr>
                  </a:glow>
                </a:effectLst>
              </a:rPr>
              <a:t>Warneken</a:t>
            </a:r>
            <a:r>
              <a:rPr lang="en-GB" sz="1600" i="0" dirty="0" smtClean="0">
                <a:solidFill>
                  <a:srgbClr val="7F7F7F"/>
                </a:solidFill>
                <a:effectLst>
                  <a:glow rad="101600">
                    <a:schemeClr val="tx1">
                      <a:alpha val="75000"/>
                    </a:schemeClr>
                  </a:glow>
                </a:effectLst>
              </a:rPr>
              <a:t>, Chen &amp; Tomasello 2006)</a:t>
            </a:r>
            <a:endParaRPr lang="en-GB" sz="1600" i="0" dirty="0">
              <a:solidFill>
                <a:srgbClr val="7F7F7F"/>
              </a:solidFill>
              <a:effectLst>
                <a:glow rad="101600">
                  <a:schemeClr val="tx1">
                    <a:alpha val="75000"/>
                  </a:schemeClr>
                </a:glow>
              </a:effectLst>
            </a:endParaRPr>
          </a:p>
          <a:p>
            <a:pPr algn="l">
              <a:spcBef>
                <a:spcPct val="25000"/>
              </a:spcBef>
            </a:pPr>
            <a:r>
              <a:rPr lang="en-GB" i="0" dirty="0" smtClean="0">
                <a:solidFill>
                  <a:srgbClr val="7F7F7F"/>
                </a:solidFill>
                <a:effectLst>
                  <a:glow rad="101600">
                    <a:schemeClr val="tx1">
                      <a:alpha val="75000"/>
                    </a:schemeClr>
                  </a:glow>
                </a:effectLst>
              </a:rPr>
              <a:t>pretending to row a boat together</a:t>
            </a:r>
            <a:endParaRPr lang="en-GB" i="0" dirty="0">
              <a:solidFill>
                <a:srgbClr val="7F7F7F"/>
              </a:solidFill>
              <a:effectLst>
                <a:glow rad="101600">
                  <a:schemeClr val="tx1">
                    <a:alpha val="75000"/>
                  </a:schemeClr>
                </a:glow>
              </a:effectLst>
            </a:endParaRPr>
          </a:p>
        </p:txBody>
      </p:sp>
    </p:spTree>
    <p:extLst>
      <p:ext uri="{BB962C8B-B14F-4D97-AF65-F5344CB8AC3E}">
        <p14:creationId xmlns:p14="http://schemas.microsoft.com/office/powerpoint/2010/main" val="94524107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3779" name="Text Box 3"/>
          <p:cNvSpPr txBox="1">
            <a:spLocks noChangeArrowheads="1"/>
          </p:cNvSpPr>
          <p:nvPr/>
        </p:nvSpPr>
        <p:spPr bwMode="auto">
          <a:xfrm>
            <a:off x="600075" y="338140"/>
            <a:ext cx="3671888"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b="1" i="0"/>
              <a:t>your-goal-is-my-goal</a:t>
            </a:r>
          </a:p>
        </p:txBody>
      </p:sp>
    </p:spTree>
    <p:extLst>
      <p:ext uri="{BB962C8B-B14F-4D97-AF65-F5344CB8AC3E}">
        <p14:creationId xmlns:p14="http://schemas.microsoft.com/office/powerpoint/2010/main" val="15753693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018" name="Text Box 2"/>
          <p:cNvSpPr txBox="1">
            <a:spLocks noChangeArrowheads="1"/>
          </p:cNvSpPr>
          <p:nvPr/>
        </p:nvSpPr>
        <p:spPr bwMode="auto">
          <a:xfrm>
            <a:off x="600075" y="981075"/>
            <a:ext cx="3671888" cy="4662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i="0" dirty="0"/>
              <a:t>1. We are about to engage in some joint </a:t>
            </a:r>
            <a:r>
              <a:rPr lang="en-GB" i="0" dirty="0" smtClean="0"/>
              <a:t>action* </a:t>
            </a:r>
            <a:r>
              <a:rPr lang="en-GB" i="0" dirty="0"/>
              <a:t>or other</a:t>
            </a:r>
          </a:p>
          <a:p>
            <a:pPr>
              <a:spcBef>
                <a:spcPct val="50000"/>
              </a:spcBef>
            </a:pPr>
            <a:r>
              <a:rPr lang="en-GB" i="0" dirty="0"/>
              <a:t>2. </a:t>
            </a:r>
            <a:r>
              <a:rPr lang="en-GB" i="0" dirty="0" smtClean="0"/>
              <a:t>I am not about to change my goal.</a:t>
            </a:r>
            <a:endParaRPr lang="en-GB" i="0" dirty="0"/>
          </a:p>
          <a:p>
            <a:pPr>
              <a:spcBef>
                <a:spcPct val="50000"/>
              </a:spcBef>
            </a:pPr>
            <a:r>
              <a:rPr lang="en-GB" i="0" dirty="0" smtClean="0"/>
              <a:t>Therefore</a:t>
            </a:r>
            <a:r>
              <a:rPr lang="en-GB" i="0" dirty="0"/>
              <a:t>:</a:t>
            </a:r>
          </a:p>
          <a:p>
            <a:pPr>
              <a:spcBef>
                <a:spcPct val="50000"/>
              </a:spcBef>
            </a:pPr>
            <a:r>
              <a:rPr lang="en-GB" i="0" dirty="0" smtClean="0"/>
              <a:t>3. Your actions also will be directed to this goal.</a:t>
            </a:r>
          </a:p>
          <a:p>
            <a:pPr>
              <a:spcBef>
                <a:spcPct val="50000"/>
              </a:spcBef>
            </a:pPr>
            <a:endParaRPr lang="en-GB" i="0" dirty="0"/>
          </a:p>
          <a:p>
            <a:pPr>
              <a:spcBef>
                <a:spcPct val="50000"/>
              </a:spcBef>
            </a:pPr>
            <a:r>
              <a:rPr lang="en-GB" i="0" dirty="0" smtClean="0"/>
              <a:t>[*in at least the minimal sense associated with distributive goals]</a:t>
            </a:r>
            <a:endParaRPr lang="en-GB" i="0" dirty="0"/>
          </a:p>
        </p:txBody>
      </p:sp>
      <p:sp>
        <p:nvSpPr>
          <p:cNvPr id="854019" name="Text Box 3"/>
          <p:cNvSpPr txBox="1">
            <a:spLocks noChangeArrowheads="1"/>
          </p:cNvSpPr>
          <p:nvPr/>
        </p:nvSpPr>
        <p:spPr bwMode="auto">
          <a:xfrm>
            <a:off x="600075" y="338140"/>
            <a:ext cx="3671888" cy="427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GB" b="1" i="0"/>
              <a:t>your-goal-is-my-goal</a:t>
            </a:r>
          </a:p>
        </p:txBody>
      </p:sp>
    </p:spTree>
    <p:extLst>
      <p:ext uri="{BB962C8B-B14F-4D97-AF65-F5344CB8AC3E}">
        <p14:creationId xmlns:p14="http://schemas.microsoft.com/office/powerpoint/2010/main" val="158952413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39553" y="764706"/>
            <a:ext cx="2808312" cy="2110455"/>
          </a:xfrm>
          <a:prstGeom prst="rect">
            <a:avLst/>
          </a:prstGeom>
        </p:spPr>
      </p:pic>
      <p:pic>
        <p:nvPicPr>
          <p:cNvPr id="3" name="Picture 2"/>
          <p:cNvPicPr>
            <a:picLocks noChangeAspect="1"/>
          </p:cNvPicPr>
          <p:nvPr/>
        </p:nvPicPr>
        <p:blipFill>
          <a:blip r:embed="rId3"/>
          <a:stretch>
            <a:fillRect/>
          </a:stretch>
        </p:blipFill>
        <p:spPr>
          <a:xfrm>
            <a:off x="4067945" y="764704"/>
            <a:ext cx="2941489" cy="2088232"/>
          </a:xfrm>
          <a:prstGeom prst="rect">
            <a:avLst/>
          </a:prstGeom>
        </p:spPr>
      </p:pic>
      <p:sp>
        <p:nvSpPr>
          <p:cNvPr id="4" name="TextBox 3"/>
          <p:cNvSpPr txBox="1"/>
          <p:nvPr/>
        </p:nvSpPr>
        <p:spPr>
          <a:xfrm>
            <a:off x="4644009" y="2852938"/>
            <a:ext cx="3982265" cy="430887"/>
          </a:xfrm>
          <a:prstGeom prst="rect">
            <a:avLst/>
          </a:prstGeom>
          <a:noFill/>
        </p:spPr>
        <p:txBody>
          <a:bodyPr wrap="none" rtlCol="0">
            <a:spAutoFit/>
          </a:bodyPr>
          <a:lstStyle/>
          <a:p>
            <a:r>
              <a:rPr lang="en-US" dirty="0" smtClean="0"/>
              <a:t>source: </a:t>
            </a:r>
            <a:r>
              <a:rPr lang="en-US" i="0" dirty="0" smtClean="0"/>
              <a:t>Hare &amp; </a:t>
            </a:r>
            <a:r>
              <a:rPr lang="en-US" i="0" dirty="0" err="1" smtClean="0"/>
              <a:t>Tomasello</a:t>
            </a:r>
            <a:r>
              <a:rPr lang="en-US" i="0" dirty="0" smtClean="0"/>
              <a:t> (2004)</a:t>
            </a:r>
            <a:endParaRPr lang="en-US" i="0" dirty="0"/>
          </a:p>
        </p:txBody>
      </p:sp>
      <p:sp>
        <p:nvSpPr>
          <p:cNvPr id="5" name="TextBox 4"/>
          <p:cNvSpPr txBox="1"/>
          <p:nvPr/>
        </p:nvSpPr>
        <p:spPr>
          <a:xfrm>
            <a:off x="1187624" y="260648"/>
            <a:ext cx="1595306" cy="430887"/>
          </a:xfrm>
          <a:prstGeom prst="rect">
            <a:avLst/>
          </a:prstGeom>
          <a:noFill/>
        </p:spPr>
        <p:txBody>
          <a:bodyPr wrap="none" rtlCol="0">
            <a:spAutoFit/>
          </a:bodyPr>
          <a:lstStyle/>
          <a:p>
            <a:r>
              <a:rPr lang="en-US" i="0" dirty="0" smtClean="0"/>
              <a:t>failed reach</a:t>
            </a:r>
            <a:endParaRPr lang="en-US" i="0" dirty="0"/>
          </a:p>
        </p:txBody>
      </p:sp>
      <p:sp>
        <p:nvSpPr>
          <p:cNvPr id="8" name="TextBox 7"/>
          <p:cNvSpPr txBox="1"/>
          <p:nvPr/>
        </p:nvSpPr>
        <p:spPr>
          <a:xfrm>
            <a:off x="5220072" y="260648"/>
            <a:ext cx="838926" cy="430887"/>
          </a:xfrm>
          <a:prstGeom prst="rect">
            <a:avLst/>
          </a:prstGeom>
          <a:noFill/>
        </p:spPr>
        <p:txBody>
          <a:bodyPr wrap="none" rtlCol="0">
            <a:spAutoFit/>
          </a:bodyPr>
          <a:lstStyle/>
          <a:p>
            <a:r>
              <a:rPr lang="en-US" i="0" dirty="0" smtClean="0"/>
              <a:t>point</a:t>
            </a:r>
            <a:endParaRPr lang="en-US" i="0" dirty="0"/>
          </a:p>
        </p:txBody>
      </p:sp>
      <p:sp>
        <p:nvSpPr>
          <p:cNvPr id="7" name="Rectangle 6"/>
          <p:cNvSpPr/>
          <p:nvPr/>
        </p:nvSpPr>
        <p:spPr bwMode="auto">
          <a:xfrm>
            <a:off x="5292081" y="4509120"/>
            <a:ext cx="792088" cy="576064"/>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60608004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39553" y="764706"/>
            <a:ext cx="2808312" cy="2110455"/>
          </a:xfrm>
          <a:prstGeom prst="rect">
            <a:avLst/>
          </a:prstGeom>
        </p:spPr>
      </p:pic>
      <p:pic>
        <p:nvPicPr>
          <p:cNvPr id="3" name="Picture 2"/>
          <p:cNvPicPr>
            <a:picLocks noChangeAspect="1"/>
          </p:cNvPicPr>
          <p:nvPr/>
        </p:nvPicPr>
        <p:blipFill>
          <a:blip r:embed="rId3"/>
          <a:stretch>
            <a:fillRect/>
          </a:stretch>
        </p:blipFill>
        <p:spPr>
          <a:xfrm>
            <a:off x="4067945" y="764704"/>
            <a:ext cx="2941489" cy="2088232"/>
          </a:xfrm>
          <a:prstGeom prst="rect">
            <a:avLst/>
          </a:prstGeom>
        </p:spPr>
      </p:pic>
      <p:sp>
        <p:nvSpPr>
          <p:cNvPr id="4" name="TextBox 3"/>
          <p:cNvSpPr txBox="1"/>
          <p:nvPr/>
        </p:nvSpPr>
        <p:spPr>
          <a:xfrm>
            <a:off x="4644009" y="2852938"/>
            <a:ext cx="3982265" cy="430887"/>
          </a:xfrm>
          <a:prstGeom prst="rect">
            <a:avLst/>
          </a:prstGeom>
          <a:noFill/>
        </p:spPr>
        <p:txBody>
          <a:bodyPr wrap="none" rtlCol="0">
            <a:spAutoFit/>
          </a:bodyPr>
          <a:lstStyle/>
          <a:p>
            <a:r>
              <a:rPr lang="en-US" dirty="0" smtClean="0"/>
              <a:t>source: </a:t>
            </a:r>
            <a:r>
              <a:rPr lang="en-US" i="0" dirty="0" smtClean="0"/>
              <a:t>Hare &amp; </a:t>
            </a:r>
            <a:r>
              <a:rPr lang="en-US" i="0" dirty="0" err="1" smtClean="0"/>
              <a:t>Tomasello</a:t>
            </a:r>
            <a:r>
              <a:rPr lang="en-US" i="0" dirty="0" smtClean="0"/>
              <a:t> (2004)</a:t>
            </a:r>
            <a:endParaRPr lang="en-US" i="0" dirty="0"/>
          </a:p>
        </p:txBody>
      </p:sp>
      <p:sp>
        <p:nvSpPr>
          <p:cNvPr id="5" name="TextBox 4"/>
          <p:cNvSpPr txBox="1"/>
          <p:nvPr/>
        </p:nvSpPr>
        <p:spPr>
          <a:xfrm>
            <a:off x="1187624" y="260648"/>
            <a:ext cx="1595306" cy="430887"/>
          </a:xfrm>
          <a:prstGeom prst="rect">
            <a:avLst/>
          </a:prstGeom>
          <a:noFill/>
        </p:spPr>
        <p:txBody>
          <a:bodyPr wrap="none" rtlCol="0">
            <a:spAutoFit/>
          </a:bodyPr>
          <a:lstStyle/>
          <a:p>
            <a:r>
              <a:rPr lang="en-US" i="0" dirty="0" smtClean="0"/>
              <a:t>failed reach</a:t>
            </a:r>
            <a:endParaRPr lang="en-US" i="0" dirty="0"/>
          </a:p>
        </p:txBody>
      </p:sp>
      <p:sp>
        <p:nvSpPr>
          <p:cNvPr id="8" name="TextBox 7"/>
          <p:cNvSpPr txBox="1"/>
          <p:nvPr/>
        </p:nvSpPr>
        <p:spPr>
          <a:xfrm>
            <a:off x="5220072" y="260648"/>
            <a:ext cx="838926" cy="430887"/>
          </a:xfrm>
          <a:prstGeom prst="rect">
            <a:avLst/>
          </a:prstGeom>
          <a:noFill/>
        </p:spPr>
        <p:txBody>
          <a:bodyPr wrap="none" rtlCol="0">
            <a:spAutoFit/>
          </a:bodyPr>
          <a:lstStyle/>
          <a:p>
            <a:r>
              <a:rPr lang="en-US" i="0" dirty="0" smtClean="0"/>
              <a:t>point</a:t>
            </a:r>
            <a:endParaRPr lang="en-US" i="0" dirty="0"/>
          </a:p>
        </p:txBody>
      </p:sp>
      <p:sp>
        <p:nvSpPr>
          <p:cNvPr id="7" name="Rectangle 6"/>
          <p:cNvSpPr/>
          <p:nvPr/>
        </p:nvSpPr>
        <p:spPr bwMode="auto">
          <a:xfrm>
            <a:off x="5292081" y="4509120"/>
            <a:ext cx="792088" cy="576064"/>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6" name="Rectangle 5"/>
          <p:cNvSpPr/>
          <p:nvPr/>
        </p:nvSpPr>
        <p:spPr>
          <a:xfrm>
            <a:off x="467545" y="3732128"/>
            <a:ext cx="8064896" cy="1785104"/>
          </a:xfrm>
          <a:prstGeom prst="rect">
            <a:avLst/>
          </a:prstGeom>
        </p:spPr>
        <p:txBody>
          <a:bodyPr wrap="square">
            <a:spAutoFit/>
          </a:bodyPr>
          <a:lstStyle/>
          <a:p>
            <a:r>
              <a:rPr lang="en-US" i="0" dirty="0" smtClean="0"/>
              <a:t>“to </a:t>
            </a:r>
            <a:r>
              <a:rPr lang="en-US" i="0" dirty="0"/>
              <a:t>understand pointing, the subject needs to understand more than the individual goal-directed </a:t>
            </a:r>
            <a:r>
              <a:rPr lang="en-US" i="0" dirty="0" err="1"/>
              <a:t>behaviour</a:t>
            </a:r>
            <a:r>
              <a:rPr lang="en-US" i="0" dirty="0"/>
              <a:t>. She needs to understand </a:t>
            </a:r>
            <a:r>
              <a:rPr lang="en-US" i="0" dirty="0" smtClean="0"/>
              <a:t>that ... </a:t>
            </a:r>
            <a:r>
              <a:rPr lang="en-US" i="0" dirty="0"/>
              <a:t>the other attempts to communicate to her </a:t>
            </a:r>
            <a:r>
              <a:rPr lang="en-US" i="0" dirty="0" smtClean="0"/>
              <a:t>...  </a:t>
            </a:r>
            <a:r>
              <a:rPr lang="en-US" i="0" dirty="0"/>
              <a:t>and </a:t>
            </a:r>
            <a:r>
              <a:rPr lang="en-US" i="0" dirty="0" smtClean="0"/>
              <a:t>... the </a:t>
            </a:r>
            <a:r>
              <a:rPr lang="en-US" i="0" dirty="0"/>
              <a:t>communicative intention behind the </a:t>
            </a:r>
            <a:r>
              <a:rPr lang="en-US" i="0" dirty="0" smtClean="0"/>
              <a:t>gesture” </a:t>
            </a:r>
          </a:p>
          <a:p>
            <a:pPr algn="r"/>
            <a:r>
              <a:rPr lang="en-US" i="0" dirty="0" smtClean="0"/>
              <a:t>(Moll &amp; </a:t>
            </a:r>
            <a:r>
              <a:rPr lang="en-US" i="0" dirty="0" err="1" smtClean="0"/>
              <a:t>Tomsello</a:t>
            </a:r>
            <a:r>
              <a:rPr lang="en-US" i="0" dirty="0" smtClean="0"/>
              <a:t> 2007)</a:t>
            </a:r>
            <a:endParaRPr lang="en-US" i="0" dirty="0"/>
          </a:p>
        </p:txBody>
      </p:sp>
    </p:spTree>
    <p:extLst>
      <p:ext uri="{BB962C8B-B14F-4D97-AF65-F5344CB8AC3E}">
        <p14:creationId xmlns:p14="http://schemas.microsoft.com/office/powerpoint/2010/main" val="37445035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p:cNvSpPr/>
          <p:nvPr/>
        </p:nvSpPr>
        <p:spPr bwMode="auto">
          <a:xfrm>
            <a:off x="1735473" y="4764305"/>
            <a:ext cx="3096344" cy="504056"/>
          </a:xfrm>
          <a:prstGeom prst="round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pic>
        <p:nvPicPr>
          <p:cNvPr id="2" name="Picture 1"/>
          <p:cNvPicPr>
            <a:picLocks noChangeAspect="1"/>
          </p:cNvPicPr>
          <p:nvPr/>
        </p:nvPicPr>
        <p:blipFill>
          <a:blip r:embed="rId2"/>
          <a:stretch>
            <a:fillRect/>
          </a:stretch>
        </p:blipFill>
        <p:spPr>
          <a:xfrm>
            <a:off x="539553" y="764706"/>
            <a:ext cx="2808312" cy="2110455"/>
          </a:xfrm>
          <a:prstGeom prst="rect">
            <a:avLst/>
          </a:prstGeom>
        </p:spPr>
      </p:pic>
      <p:pic>
        <p:nvPicPr>
          <p:cNvPr id="3" name="Picture 2"/>
          <p:cNvPicPr>
            <a:picLocks noChangeAspect="1"/>
          </p:cNvPicPr>
          <p:nvPr/>
        </p:nvPicPr>
        <p:blipFill>
          <a:blip r:embed="rId3"/>
          <a:stretch>
            <a:fillRect/>
          </a:stretch>
        </p:blipFill>
        <p:spPr>
          <a:xfrm>
            <a:off x="4067945" y="764704"/>
            <a:ext cx="2941489" cy="2088232"/>
          </a:xfrm>
          <a:prstGeom prst="rect">
            <a:avLst/>
          </a:prstGeom>
        </p:spPr>
      </p:pic>
      <p:sp>
        <p:nvSpPr>
          <p:cNvPr id="4" name="TextBox 3"/>
          <p:cNvSpPr txBox="1"/>
          <p:nvPr/>
        </p:nvSpPr>
        <p:spPr>
          <a:xfrm>
            <a:off x="4644009" y="2852938"/>
            <a:ext cx="3982265" cy="430887"/>
          </a:xfrm>
          <a:prstGeom prst="rect">
            <a:avLst/>
          </a:prstGeom>
          <a:noFill/>
        </p:spPr>
        <p:txBody>
          <a:bodyPr wrap="none" rtlCol="0">
            <a:spAutoFit/>
          </a:bodyPr>
          <a:lstStyle/>
          <a:p>
            <a:r>
              <a:rPr lang="en-US" dirty="0" smtClean="0"/>
              <a:t>source: </a:t>
            </a:r>
            <a:r>
              <a:rPr lang="en-US" i="0" dirty="0" smtClean="0"/>
              <a:t>Hare &amp; </a:t>
            </a:r>
            <a:r>
              <a:rPr lang="en-US" i="0" dirty="0" err="1" smtClean="0"/>
              <a:t>Tomasello</a:t>
            </a:r>
            <a:r>
              <a:rPr lang="en-US" i="0" dirty="0" smtClean="0"/>
              <a:t> (2004)</a:t>
            </a:r>
            <a:endParaRPr lang="en-US" i="0" dirty="0"/>
          </a:p>
        </p:txBody>
      </p:sp>
      <p:sp>
        <p:nvSpPr>
          <p:cNvPr id="5" name="TextBox 4"/>
          <p:cNvSpPr txBox="1"/>
          <p:nvPr/>
        </p:nvSpPr>
        <p:spPr>
          <a:xfrm>
            <a:off x="1187624" y="260648"/>
            <a:ext cx="1595306" cy="430887"/>
          </a:xfrm>
          <a:prstGeom prst="rect">
            <a:avLst/>
          </a:prstGeom>
          <a:noFill/>
        </p:spPr>
        <p:txBody>
          <a:bodyPr wrap="none" rtlCol="0">
            <a:spAutoFit/>
          </a:bodyPr>
          <a:lstStyle/>
          <a:p>
            <a:r>
              <a:rPr lang="en-US" i="0" dirty="0" smtClean="0"/>
              <a:t>failed reach</a:t>
            </a:r>
            <a:endParaRPr lang="en-US" i="0" dirty="0"/>
          </a:p>
        </p:txBody>
      </p:sp>
      <p:sp>
        <p:nvSpPr>
          <p:cNvPr id="8" name="TextBox 7"/>
          <p:cNvSpPr txBox="1"/>
          <p:nvPr/>
        </p:nvSpPr>
        <p:spPr>
          <a:xfrm>
            <a:off x="5220072" y="260648"/>
            <a:ext cx="838926" cy="430887"/>
          </a:xfrm>
          <a:prstGeom prst="rect">
            <a:avLst/>
          </a:prstGeom>
          <a:noFill/>
        </p:spPr>
        <p:txBody>
          <a:bodyPr wrap="none" rtlCol="0">
            <a:spAutoFit/>
          </a:bodyPr>
          <a:lstStyle/>
          <a:p>
            <a:r>
              <a:rPr lang="en-US" i="0" dirty="0" smtClean="0"/>
              <a:t>point</a:t>
            </a:r>
            <a:endParaRPr lang="en-US" i="0" dirty="0"/>
          </a:p>
        </p:txBody>
      </p:sp>
      <p:sp>
        <p:nvSpPr>
          <p:cNvPr id="7" name="Rectangle 6"/>
          <p:cNvSpPr/>
          <p:nvPr/>
        </p:nvSpPr>
        <p:spPr bwMode="auto">
          <a:xfrm>
            <a:off x="5292081" y="4509120"/>
            <a:ext cx="792088" cy="576064"/>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6" name="Rectangle 5"/>
          <p:cNvSpPr/>
          <p:nvPr/>
        </p:nvSpPr>
        <p:spPr>
          <a:xfrm>
            <a:off x="467545" y="3732128"/>
            <a:ext cx="8064896" cy="1785104"/>
          </a:xfrm>
          <a:prstGeom prst="rect">
            <a:avLst/>
          </a:prstGeom>
        </p:spPr>
        <p:txBody>
          <a:bodyPr wrap="square">
            <a:spAutoFit/>
          </a:bodyPr>
          <a:lstStyle/>
          <a:p>
            <a:r>
              <a:rPr lang="en-US" i="0" dirty="0" smtClean="0"/>
              <a:t>“to </a:t>
            </a:r>
            <a:r>
              <a:rPr lang="en-US" i="0" dirty="0"/>
              <a:t>understand pointing, the subject needs to understand more than the individual goal-directed </a:t>
            </a:r>
            <a:r>
              <a:rPr lang="en-US" i="0" dirty="0" err="1"/>
              <a:t>behaviour</a:t>
            </a:r>
            <a:r>
              <a:rPr lang="en-US" i="0" dirty="0"/>
              <a:t>. She needs to understand </a:t>
            </a:r>
            <a:r>
              <a:rPr lang="en-US" i="0" dirty="0" smtClean="0"/>
              <a:t>that ... </a:t>
            </a:r>
            <a:r>
              <a:rPr lang="en-US" i="0" dirty="0"/>
              <a:t>the other attempts to communicate to her </a:t>
            </a:r>
            <a:r>
              <a:rPr lang="en-US" i="0" dirty="0" smtClean="0"/>
              <a:t>...  </a:t>
            </a:r>
            <a:r>
              <a:rPr lang="en-US" i="0" dirty="0"/>
              <a:t>and </a:t>
            </a:r>
            <a:r>
              <a:rPr lang="en-US" i="0" dirty="0" smtClean="0"/>
              <a:t>... the </a:t>
            </a:r>
            <a:r>
              <a:rPr lang="en-US" i="0" dirty="0">
                <a:solidFill>
                  <a:srgbClr val="000000"/>
                </a:solidFill>
              </a:rPr>
              <a:t>communicative intention</a:t>
            </a:r>
            <a:r>
              <a:rPr lang="en-US" i="0" dirty="0"/>
              <a:t> behind the </a:t>
            </a:r>
            <a:r>
              <a:rPr lang="en-US" i="0" dirty="0" smtClean="0"/>
              <a:t>gesture” </a:t>
            </a:r>
          </a:p>
          <a:p>
            <a:pPr algn="r"/>
            <a:r>
              <a:rPr lang="en-US" i="0" dirty="0" smtClean="0"/>
              <a:t>(Moll &amp; </a:t>
            </a:r>
            <a:r>
              <a:rPr lang="en-US" i="0" dirty="0" err="1" smtClean="0"/>
              <a:t>Tomsello</a:t>
            </a:r>
            <a:r>
              <a:rPr lang="en-US" i="0" dirty="0" smtClean="0"/>
              <a:t> 2007)</a:t>
            </a:r>
            <a:endParaRPr lang="en-US" i="0" dirty="0"/>
          </a:p>
        </p:txBody>
      </p:sp>
    </p:spTree>
    <p:extLst>
      <p:ext uri="{BB962C8B-B14F-4D97-AF65-F5344CB8AC3E}">
        <p14:creationId xmlns:p14="http://schemas.microsoft.com/office/powerpoint/2010/main" val="53663704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C_AA_0666cutout.JPG"/>
          <p:cNvPicPr>
            <a:picLocks noChangeAspect="1"/>
          </p:cNvPicPr>
          <p:nvPr/>
        </p:nvPicPr>
        <p:blipFill rotWithShape="1">
          <a:blip r:embed="rId2" cstate="screen">
            <a:grayscl/>
            <a:extLst>
              <a:ext uri="{BEBA8EAE-BF5A-486C-A8C5-ECC9F3942E4B}">
                <a14:imgProps xmlns:a14="http://schemas.microsoft.com/office/drawing/2010/main">
                  <a14:imgLayer r:embed="rId3">
                    <a14:imgEffect>
                      <a14:brightnessContrast bright="40000" contrast="35000"/>
                    </a14:imgEffect>
                  </a14:imgLayer>
                </a14:imgProps>
              </a:ext>
              <a:ext uri="{28A0092B-C50C-407E-A947-70E740481C1C}">
                <a14:useLocalDpi xmlns:a14="http://schemas.microsoft.com/office/drawing/2010/main"/>
              </a:ext>
            </a:extLst>
          </a:blip>
          <a:srcRect r="9062"/>
          <a:stretch/>
        </p:blipFill>
        <p:spPr>
          <a:xfrm>
            <a:off x="-36512" y="0"/>
            <a:ext cx="4157697" cy="6858000"/>
          </a:xfrm>
          <a:prstGeom prst="rect">
            <a:avLst/>
          </a:prstGeom>
        </p:spPr>
      </p:pic>
      <p:sp>
        <p:nvSpPr>
          <p:cNvPr id="7" name="Text Box 2"/>
          <p:cNvSpPr txBox="1">
            <a:spLocks noChangeArrowheads="1"/>
          </p:cNvSpPr>
          <p:nvPr/>
        </p:nvSpPr>
        <p:spPr bwMode="auto">
          <a:xfrm>
            <a:off x="2483768" y="-27384"/>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challenge</a:t>
            </a:r>
          </a:p>
        </p:txBody>
      </p:sp>
      <p:sp>
        <p:nvSpPr>
          <p:cNvPr id="26626" name="Text Box 2"/>
          <p:cNvSpPr txBox="1">
            <a:spLocks noChangeArrowheads="1"/>
          </p:cNvSpPr>
          <p:nvPr/>
        </p:nvSpPr>
        <p:spPr bwMode="auto">
          <a:xfrm>
            <a:off x="3635897" y="1268760"/>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effectLst>
                  <a:glow rad="101600">
                    <a:schemeClr val="tx1">
                      <a:alpha val="75000"/>
                    </a:schemeClr>
                  </a:glow>
                </a:effectLst>
              </a:rPr>
              <a:t>Explain the emergence, in evolution or development, of sophisticated forms of theory of mind cognition.</a:t>
            </a:r>
            <a:endParaRPr lang="en-GB" dirty="0">
              <a:effectLst>
                <a:glow rad="101600">
                  <a:schemeClr val="tx1">
                    <a:alpha val="75000"/>
                  </a:schemeClr>
                </a:glow>
              </a:effectLst>
            </a:endParaRPr>
          </a:p>
        </p:txBody>
      </p:sp>
      <p:sp>
        <p:nvSpPr>
          <p:cNvPr id="5" name="Text Box 2"/>
          <p:cNvSpPr txBox="1">
            <a:spLocks noChangeArrowheads="1"/>
          </p:cNvSpPr>
          <p:nvPr/>
        </p:nvSpPr>
        <p:spPr bwMode="auto">
          <a:xfrm>
            <a:off x="2411760" y="2060848"/>
            <a:ext cx="6192688"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conjecture</a:t>
            </a:r>
          </a:p>
        </p:txBody>
      </p:sp>
      <p:sp>
        <p:nvSpPr>
          <p:cNvPr id="8" name="Text Box 2"/>
          <p:cNvSpPr txBox="1">
            <a:spLocks noChangeArrowheads="1"/>
          </p:cNvSpPr>
          <p:nvPr/>
        </p:nvSpPr>
        <p:spPr bwMode="auto">
          <a:xfrm>
            <a:off x="3275856" y="3356992"/>
            <a:ext cx="5760640"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a:effectLst>
                  <a:glow rad="101600">
                    <a:schemeClr val="tx1">
                      <a:alpha val="75000"/>
                    </a:schemeClr>
                  </a:glow>
                </a:effectLst>
              </a:rPr>
              <a:t>The existence of abilities to engage in joint action partially </a:t>
            </a:r>
            <a:r>
              <a:rPr lang="en-GB" i="0" dirty="0" smtClean="0">
                <a:effectLst>
                  <a:glow rad="101600">
                    <a:schemeClr val="tx1">
                      <a:alpha val="75000"/>
                    </a:schemeClr>
                  </a:glow>
                </a:effectLst>
              </a:rPr>
              <a:t>explains </a:t>
            </a:r>
            <a:r>
              <a:rPr lang="en-GB" i="0" dirty="0">
                <a:effectLst>
                  <a:glow rad="101600">
                    <a:schemeClr val="tx1">
                      <a:alpha val="75000"/>
                    </a:schemeClr>
                  </a:glow>
                </a:effectLst>
              </a:rPr>
              <a:t>how sophisticated forms of </a:t>
            </a:r>
            <a:r>
              <a:rPr lang="en-GB" i="0" dirty="0" smtClean="0">
                <a:effectLst>
                  <a:glow rad="101600">
                    <a:schemeClr val="tx1">
                      <a:alpha val="75000"/>
                    </a:schemeClr>
                  </a:glow>
                </a:effectLst>
              </a:rPr>
              <a:t>theory of mind cognition </a:t>
            </a:r>
            <a:r>
              <a:rPr lang="en-GB" i="0" dirty="0">
                <a:effectLst>
                  <a:glow rad="101600">
                    <a:schemeClr val="tx1">
                      <a:alpha val="75000"/>
                    </a:schemeClr>
                  </a:glow>
                </a:effectLst>
              </a:rPr>
              <a:t>emerge in </a:t>
            </a:r>
            <a:r>
              <a:rPr lang="en-GB" i="0" dirty="0" smtClean="0">
                <a:effectLst>
                  <a:glow rad="101600">
                    <a:schemeClr val="tx1">
                      <a:alpha val="75000"/>
                    </a:schemeClr>
                  </a:glow>
                </a:effectLst>
              </a:rPr>
              <a:t>evolution </a:t>
            </a:r>
            <a:r>
              <a:rPr lang="en-GB" i="0" dirty="0">
                <a:effectLst>
                  <a:glow rad="101600">
                    <a:schemeClr val="tx1">
                      <a:alpha val="75000"/>
                    </a:schemeClr>
                  </a:glow>
                </a:effectLst>
              </a:rPr>
              <a:t>or development (or both)</a:t>
            </a:r>
            <a:endParaRPr lang="en-GB" dirty="0">
              <a:effectLst>
                <a:glow rad="101600">
                  <a:schemeClr val="tx1">
                    <a:alpha val="75000"/>
                  </a:schemeClr>
                </a:glow>
              </a:effectLst>
            </a:endParaRPr>
          </a:p>
        </p:txBody>
      </p:sp>
      <p:sp>
        <p:nvSpPr>
          <p:cNvPr id="9" name="Text Box 2"/>
          <p:cNvSpPr txBox="1">
            <a:spLocks noChangeArrowheads="1"/>
          </p:cNvSpPr>
          <p:nvPr/>
        </p:nvSpPr>
        <p:spPr bwMode="auto">
          <a:xfrm>
            <a:off x="611560" y="4459759"/>
            <a:ext cx="7920880" cy="161800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9900" i="0" dirty="0" smtClean="0">
                <a:solidFill>
                  <a:schemeClr val="tx1"/>
                </a:solidFill>
                <a:effectLst>
                  <a:glow rad="127000">
                    <a:schemeClr val="accent3"/>
                  </a:glow>
                </a:effectLst>
              </a:rPr>
              <a:t>3</a:t>
            </a:r>
            <a:r>
              <a:rPr lang="en-US" sz="9900" i="0" baseline="30000" dirty="0" smtClean="0">
                <a:solidFill>
                  <a:schemeClr val="tx1"/>
                </a:solidFill>
                <a:effectLst>
                  <a:glow rad="127000">
                    <a:schemeClr val="accent3"/>
                  </a:glow>
                </a:effectLst>
              </a:rPr>
              <a:t>rd</a:t>
            </a:r>
            <a:r>
              <a:rPr lang="en-US" sz="9900" i="0" dirty="0" smtClean="0">
                <a:solidFill>
                  <a:schemeClr val="tx1"/>
                </a:solidFill>
                <a:effectLst>
                  <a:glow rad="127000">
                    <a:schemeClr val="accent3"/>
                  </a:glow>
                </a:effectLst>
              </a:rPr>
              <a:t> objection</a:t>
            </a:r>
          </a:p>
        </p:txBody>
      </p:sp>
      <p:sp>
        <p:nvSpPr>
          <p:cNvPr id="10" name="Text Box 2"/>
          <p:cNvSpPr txBox="1">
            <a:spLocks noChangeArrowheads="1"/>
          </p:cNvSpPr>
          <p:nvPr/>
        </p:nvSpPr>
        <p:spPr bwMode="auto">
          <a:xfrm>
            <a:off x="3779912" y="5806425"/>
            <a:ext cx="504056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r>
              <a:rPr lang="en-GB" i="0" dirty="0" smtClean="0">
                <a:effectLst>
                  <a:glow rad="101600">
                    <a:schemeClr val="tx1">
                      <a:alpha val="75000"/>
                    </a:schemeClr>
                  </a:glow>
                </a:effectLst>
              </a:rPr>
              <a:t>But how </a:t>
            </a:r>
            <a:r>
              <a:rPr lang="en-GB" i="0" strike="sngStrike" dirty="0" smtClean="0">
                <a:effectLst>
                  <a:glow rad="101600">
                    <a:schemeClr val="tx1">
                      <a:alpha val="75000"/>
                    </a:schemeClr>
                  </a:glow>
                </a:effectLst>
              </a:rPr>
              <a:t>does</a:t>
            </a:r>
            <a:r>
              <a:rPr lang="en-GB" i="0" dirty="0" smtClean="0">
                <a:effectLst>
                  <a:glow rad="101600">
                    <a:schemeClr val="tx1">
                      <a:alpha val="75000"/>
                    </a:schemeClr>
                  </a:glow>
                </a:effectLst>
              </a:rPr>
              <a:t> could it work?</a:t>
            </a:r>
            <a:endParaRPr lang="en-GB" dirty="0">
              <a:effectLst>
                <a:glow rad="101600">
                  <a:schemeClr val="tx1">
                    <a:alpha val="75000"/>
                  </a:schemeClr>
                </a:glow>
              </a:effectLst>
            </a:endParaRPr>
          </a:p>
        </p:txBody>
      </p:sp>
    </p:spTree>
    <p:extLst>
      <p:ext uri="{BB962C8B-B14F-4D97-AF65-F5344CB8AC3E}">
        <p14:creationId xmlns:p14="http://schemas.microsoft.com/office/powerpoint/2010/main" val="427682995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89" name="Picture 1"/>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 y="0"/>
            <a:ext cx="9134475" cy="6858000"/>
          </a:xfrm>
          <a:prstGeom prst="rect">
            <a:avLst/>
          </a:prstGeom>
          <a:noFill/>
          <a:ln w="9525">
            <a:noFill/>
            <a:round/>
            <a:headEnd/>
            <a:tailEnd/>
          </a:ln>
          <a:effectLst/>
        </p:spPr>
      </p:pic>
      <p:sp>
        <p:nvSpPr>
          <p:cNvPr id="3" name="Text Box 2"/>
          <p:cNvSpPr txBox="1">
            <a:spLocks noChangeArrowheads="1"/>
          </p:cNvSpPr>
          <p:nvPr/>
        </p:nvSpPr>
        <p:spPr bwMode="auto">
          <a:xfrm>
            <a:off x="251521" y="836714"/>
            <a:ext cx="2448272" cy="769441"/>
          </a:xfrm>
          <a:prstGeom prst="rect">
            <a:avLst/>
          </a:prstGeom>
          <a:noFill/>
          <a:ln w="3175" cmpd="sng">
            <a:solidFill>
              <a:srgbClr val="FFFFFF"/>
            </a:solidFill>
            <a:miter lim="800000"/>
            <a:headEnd/>
            <a:tailEnd/>
          </a:ln>
          <a:effectLst>
            <a:glow rad="203200">
              <a:schemeClr val="bg1">
                <a:lumMod val="65000"/>
                <a:alpha val="34000"/>
              </a:schemeClr>
            </a:glow>
            <a:outerShdw blurRad="63500" dist="38099" dir="2700000" algn="ctr" rotWithShape="0">
              <a:schemeClr val="bg2">
                <a:alpha val="74998"/>
              </a:schemeClr>
            </a:outerShdw>
          </a:effectLst>
          <a:extLst>
            <a:ext uri="{909E8E84-426E-40dd-AFC4-6F175D3DCCD1}">
              <a14:hiddenFill xmlns:a14="http://schemas.microsoft.com/office/drawing/2010/main">
                <a:solidFill>
                  <a:schemeClr val="accent1"/>
                </a:solidFill>
              </a14:hiddenFill>
            </a:ext>
          </a:extLst>
        </p:spPr>
        <p:txBody>
          <a:bodyPr wrap="square">
            <a:spAutoFit/>
          </a:bodyPr>
          <a:lstStyle/>
          <a:p>
            <a:pPr algn="ctr">
              <a:spcBef>
                <a:spcPct val="50000"/>
              </a:spcBef>
            </a:pPr>
            <a:r>
              <a:rPr lang="en-GB" i="0" dirty="0" smtClean="0">
                <a:effectLst>
                  <a:glow rad="101600">
                    <a:schemeClr val="tx1">
                      <a:alpha val="75000"/>
                    </a:schemeClr>
                  </a:glow>
                </a:effectLst>
              </a:rPr>
              <a:t>joint action (ability to share goals)</a:t>
            </a:r>
            <a:endParaRPr lang="en-GB" i="0" dirty="0">
              <a:effectLst>
                <a:glow rad="101600">
                  <a:schemeClr val="tx1">
                    <a:alpha val="75000"/>
                  </a:schemeClr>
                </a:glow>
              </a:effectLst>
            </a:endParaRPr>
          </a:p>
        </p:txBody>
      </p:sp>
      <p:sp>
        <p:nvSpPr>
          <p:cNvPr id="4" name="Text Box 2"/>
          <p:cNvSpPr txBox="1">
            <a:spLocks noChangeArrowheads="1"/>
          </p:cNvSpPr>
          <p:nvPr/>
        </p:nvSpPr>
        <p:spPr bwMode="auto">
          <a:xfrm>
            <a:off x="683569" y="2227513"/>
            <a:ext cx="3107829" cy="769441"/>
          </a:xfrm>
          <a:prstGeom prst="rect">
            <a:avLst/>
          </a:prstGeom>
          <a:noFill/>
          <a:ln w="3175" cmpd="sng">
            <a:solidFill>
              <a:srgbClr val="FFFFFF"/>
            </a:solidFill>
            <a:miter lim="800000"/>
            <a:headEnd/>
            <a:tailEnd/>
          </a:ln>
          <a:effectLst>
            <a:glow rad="203200">
              <a:schemeClr val="bg1">
                <a:lumMod val="65000"/>
                <a:alpha val="34000"/>
              </a:schemeClr>
            </a:glow>
            <a:outerShdw blurRad="63500" dist="38099" dir="2700000" algn="ctr" rotWithShape="0">
              <a:schemeClr val="bg2">
                <a:alpha val="74998"/>
              </a:schemeClr>
            </a:outerShdw>
          </a:effectLst>
          <a:scene3d>
            <a:camera prst="orthographicFront">
              <a:rot lat="0" lon="0" rev="60000"/>
            </a:camera>
            <a:lightRig rig="threePt" dir="t"/>
          </a:scene3d>
          <a:extLst>
            <a:ext uri="{909E8E84-426E-40dd-AFC4-6F175D3DCCD1}">
              <a14:hiddenFill xmlns:a14="http://schemas.microsoft.com/office/drawing/2010/main">
                <a:solidFill>
                  <a:schemeClr val="accent1"/>
                </a:solidFill>
              </a14:hiddenFill>
            </a:ext>
          </a:extLst>
        </p:spPr>
        <p:txBody>
          <a:bodyPr wrap="square">
            <a:spAutoFit/>
          </a:bodyPr>
          <a:lstStyle/>
          <a:p>
            <a:pPr algn="ctr">
              <a:spcBef>
                <a:spcPct val="50000"/>
              </a:spcBef>
            </a:pPr>
            <a:r>
              <a:rPr lang="en-GB" i="0" dirty="0" smtClean="0">
                <a:effectLst>
                  <a:glow rad="101600">
                    <a:schemeClr val="tx1">
                      <a:alpha val="75000"/>
                    </a:schemeClr>
                  </a:glow>
                </a:effectLst>
              </a:rPr>
              <a:t>understanding communicative intent</a:t>
            </a:r>
            <a:endParaRPr lang="en-GB" i="0" dirty="0">
              <a:effectLst>
                <a:glow rad="101600">
                  <a:schemeClr val="tx1">
                    <a:alpha val="75000"/>
                  </a:schemeClr>
                </a:glow>
              </a:effectLst>
            </a:endParaRPr>
          </a:p>
        </p:txBody>
      </p:sp>
      <p:sp>
        <p:nvSpPr>
          <p:cNvPr id="5" name="Text Box 2"/>
          <p:cNvSpPr txBox="1">
            <a:spLocks noChangeArrowheads="1"/>
          </p:cNvSpPr>
          <p:nvPr/>
        </p:nvSpPr>
        <p:spPr bwMode="auto">
          <a:xfrm>
            <a:off x="888108" y="3595664"/>
            <a:ext cx="3107829" cy="769441"/>
          </a:xfrm>
          <a:prstGeom prst="rect">
            <a:avLst/>
          </a:prstGeom>
          <a:noFill/>
          <a:ln w="3175" cmpd="sng">
            <a:solidFill>
              <a:srgbClr val="FFFFFF"/>
            </a:solidFill>
            <a:miter lim="800000"/>
            <a:headEnd/>
            <a:tailEnd/>
          </a:ln>
          <a:effectLst>
            <a:glow rad="203200">
              <a:schemeClr val="bg1">
                <a:lumMod val="65000"/>
                <a:alpha val="34000"/>
              </a:schemeClr>
            </a:glow>
            <a:outerShdw blurRad="63500" dist="38099" dir="2700000" algn="ctr" rotWithShape="0">
              <a:schemeClr val="bg2">
                <a:alpha val="74998"/>
              </a:schemeClr>
            </a:outerShdw>
          </a:effectLst>
          <a:extLst>
            <a:ext uri="{909E8E84-426E-40dd-AFC4-6F175D3DCCD1}">
              <a14:hiddenFill xmlns:a14="http://schemas.microsoft.com/office/drawing/2010/main">
                <a:solidFill>
                  <a:schemeClr val="accent1"/>
                </a:solidFill>
              </a14:hiddenFill>
            </a:ext>
          </a:extLst>
        </p:spPr>
        <p:txBody>
          <a:bodyPr wrap="square">
            <a:spAutoFit/>
          </a:bodyPr>
          <a:lstStyle/>
          <a:p>
            <a:pPr algn="ctr">
              <a:spcBef>
                <a:spcPct val="50000"/>
              </a:spcBef>
            </a:pPr>
            <a:r>
              <a:rPr lang="en-GB" i="0" dirty="0" smtClean="0">
                <a:effectLst>
                  <a:glow rad="101600">
                    <a:schemeClr val="tx1">
                      <a:alpha val="75000"/>
                    </a:schemeClr>
                  </a:glow>
                </a:effectLst>
              </a:rPr>
              <a:t>communication by language</a:t>
            </a:r>
            <a:endParaRPr lang="en-GB" i="0" dirty="0">
              <a:effectLst>
                <a:glow rad="101600">
                  <a:schemeClr val="tx1">
                    <a:alpha val="75000"/>
                  </a:schemeClr>
                </a:glow>
              </a:effectLst>
            </a:endParaRPr>
          </a:p>
        </p:txBody>
      </p:sp>
      <p:sp>
        <p:nvSpPr>
          <p:cNvPr id="6" name="Text Box 2"/>
          <p:cNvSpPr txBox="1">
            <a:spLocks noChangeArrowheads="1"/>
          </p:cNvSpPr>
          <p:nvPr/>
        </p:nvSpPr>
        <p:spPr bwMode="auto">
          <a:xfrm rot="60000">
            <a:off x="816100" y="4963817"/>
            <a:ext cx="3107829" cy="769441"/>
          </a:xfrm>
          <a:prstGeom prst="rect">
            <a:avLst/>
          </a:prstGeom>
          <a:noFill/>
          <a:ln w="3175" cmpd="sng">
            <a:solidFill>
              <a:srgbClr val="FFFFFF"/>
            </a:solidFill>
            <a:miter lim="800000"/>
            <a:headEnd/>
            <a:tailEnd/>
          </a:ln>
          <a:effectLst>
            <a:glow rad="203200">
              <a:schemeClr val="bg1">
                <a:lumMod val="65000"/>
                <a:alpha val="34000"/>
              </a:schemeClr>
            </a:glow>
            <a:outerShdw blurRad="63500" dist="38099" dir="2700000" algn="ctr" rotWithShape="0">
              <a:schemeClr val="bg2">
                <a:alpha val="74998"/>
              </a:schemeClr>
            </a:outerShdw>
          </a:effectLst>
          <a:scene3d>
            <a:camera prst="orthographicFront">
              <a:rot lat="0" lon="0" rev="0"/>
            </a:camera>
            <a:lightRig rig="threePt" dir="t"/>
          </a:scene3d>
          <a:extLst>
            <a:ext uri="{909E8E84-426E-40dd-AFC4-6F175D3DCCD1}">
              <a14:hiddenFill xmlns:a14="http://schemas.microsoft.com/office/drawing/2010/main">
                <a:solidFill>
                  <a:schemeClr val="accent1"/>
                </a:solidFill>
              </a14:hiddenFill>
            </a:ext>
          </a:extLst>
        </p:spPr>
        <p:txBody>
          <a:bodyPr wrap="square">
            <a:spAutoFit/>
          </a:bodyPr>
          <a:lstStyle/>
          <a:p>
            <a:pPr algn="ctr">
              <a:spcBef>
                <a:spcPct val="50000"/>
              </a:spcBef>
            </a:pPr>
            <a:r>
              <a:rPr lang="en-GB" i="0" dirty="0" smtClean="0">
                <a:effectLst>
                  <a:glow rad="101600">
                    <a:schemeClr val="tx1">
                      <a:alpha val="75000"/>
                    </a:schemeClr>
                  </a:glow>
                </a:effectLst>
              </a:rPr>
              <a:t>sophisticated theory of mind cognition</a:t>
            </a:r>
            <a:endParaRPr lang="en-GB" i="0" dirty="0">
              <a:effectLst>
                <a:glow rad="101600">
                  <a:schemeClr val="tx1">
                    <a:alpha val="75000"/>
                  </a:schemeClr>
                </a:glow>
              </a:effectLst>
            </a:endParaRPr>
          </a:p>
        </p:txBody>
      </p:sp>
      <p:cxnSp>
        <p:nvCxnSpPr>
          <p:cNvPr id="9" name="Straight Arrow Connector 8"/>
          <p:cNvCxnSpPr>
            <a:stCxn id="3" idx="2"/>
          </p:cNvCxnSpPr>
          <p:nvPr/>
        </p:nvCxnSpPr>
        <p:spPr bwMode="auto">
          <a:xfrm>
            <a:off x="1475656" y="1606153"/>
            <a:ext cx="720080" cy="621358"/>
          </a:xfrm>
          <a:prstGeom prst="straightConnector1">
            <a:avLst/>
          </a:prstGeom>
          <a:solidFill>
            <a:srgbClr val="00B8FF"/>
          </a:solidFill>
          <a:ln w="3175" cap="flat" cmpd="sng" algn="ctr">
            <a:solidFill>
              <a:schemeClr val="bg1"/>
            </a:solidFill>
            <a:prstDash val="solid"/>
            <a:round/>
            <a:headEnd type="none" w="med" len="med"/>
            <a:tailEnd type="arrow"/>
          </a:ln>
          <a:effectLst>
            <a:glow rad="101600">
              <a:schemeClr val="bg1">
                <a:lumMod val="65000"/>
                <a:alpha val="34000"/>
              </a:schemeClr>
            </a:glow>
          </a:effectLst>
        </p:spPr>
      </p:cxnSp>
      <p:cxnSp>
        <p:nvCxnSpPr>
          <p:cNvPr id="11" name="Straight Arrow Connector 10"/>
          <p:cNvCxnSpPr/>
          <p:nvPr/>
        </p:nvCxnSpPr>
        <p:spPr bwMode="auto">
          <a:xfrm>
            <a:off x="2483768" y="2996954"/>
            <a:ext cx="0" cy="598711"/>
          </a:xfrm>
          <a:prstGeom prst="straightConnector1">
            <a:avLst/>
          </a:prstGeom>
          <a:solidFill>
            <a:srgbClr val="00B8FF"/>
          </a:solidFill>
          <a:ln w="3175" cap="flat" cmpd="sng" algn="ctr">
            <a:solidFill>
              <a:schemeClr val="bg1"/>
            </a:solidFill>
            <a:prstDash val="solid"/>
            <a:round/>
            <a:headEnd type="none" w="med" len="med"/>
            <a:tailEnd type="arrow"/>
          </a:ln>
          <a:effectLst>
            <a:glow rad="101600">
              <a:schemeClr val="bg1">
                <a:lumMod val="65000"/>
                <a:alpha val="34000"/>
              </a:schemeClr>
            </a:glow>
          </a:effectLst>
        </p:spPr>
      </p:cxnSp>
      <p:cxnSp>
        <p:nvCxnSpPr>
          <p:cNvPr id="12" name="Straight Arrow Connector 11"/>
          <p:cNvCxnSpPr/>
          <p:nvPr/>
        </p:nvCxnSpPr>
        <p:spPr bwMode="auto">
          <a:xfrm>
            <a:off x="2411760" y="4365106"/>
            <a:ext cx="0" cy="598711"/>
          </a:xfrm>
          <a:prstGeom prst="straightConnector1">
            <a:avLst/>
          </a:prstGeom>
          <a:solidFill>
            <a:srgbClr val="00B8FF"/>
          </a:solidFill>
          <a:ln w="3175" cap="flat" cmpd="sng" algn="ctr">
            <a:solidFill>
              <a:schemeClr val="bg1"/>
            </a:solidFill>
            <a:prstDash val="solid"/>
            <a:round/>
            <a:headEnd type="none" w="med" len="med"/>
            <a:tailEnd type="arrow"/>
          </a:ln>
          <a:effectLst>
            <a:glow rad="101600">
              <a:schemeClr val="bg1">
                <a:lumMod val="65000"/>
                <a:alpha val="34000"/>
              </a:schemeClr>
            </a:glow>
          </a:effectLst>
        </p:spPr>
      </p:cxnSp>
      <p:cxnSp>
        <p:nvCxnSpPr>
          <p:cNvPr id="10" name="Straight Arrow Connector 9"/>
          <p:cNvCxnSpPr>
            <a:stCxn id="14" idx="2"/>
          </p:cNvCxnSpPr>
          <p:nvPr/>
        </p:nvCxnSpPr>
        <p:spPr bwMode="auto">
          <a:xfrm flipH="1">
            <a:off x="2627785" y="2635751"/>
            <a:ext cx="2958071" cy="959912"/>
          </a:xfrm>
          <a:prstGeom prst="straightConnector1">
            <a:avLst/>
          </a:prstGeom>
          <a:solidFill>
            <a:srgbClr val="00B8FF"/>
          </a:solidFill>
          <a:ln w="3175" cap="flat" cmpd="sng" algn="ctr">
            <a:solidFill>
              <a:schemeClr val="bg1">
                <a:lumMod val="65000"/>
              </a:schemeClr>
            </a:solidFill>
            <a:prstDash val="solid"/>
            <a:round/>
            <a:headEnd type="none" w="med" len="med"/>
            <a:tailEnd type="arrow"/>
          </a:ln>
          <a:effectLst>
            <a:glow rad="101600">
              <a:schemeClr val="bg1">
                <a:lumMod val="65000"/>
                <a:alpha val="34000"/>
              </a:schemeClr>
            </a:glow>
          </a:effectLst>
        </p:spPr>
      </p:cxnSp>
      <p:cxnSp>
        <p:nvCxnSpPr>
          <p:cNvPr id="13" name="Straight Arrow Connector 12"/>
          <p:cNvCxnSpPr>
            <a:stCxn id="16" idx="2"/>
          </p:cNvCxnSpPr>
          <p:nvPr/>
        </p:nvCxnSpPr>
        <p:spPr bwMode="auto">
          <a:xfrm flipH="1">
            <a:off x="2627785" y="4435951"/>
            <a:ext cx="2742047" cy="527864"/>
          </a:xfrm>
          <a:prstGeom prst="straightConnector1">
            <a:avLst/>
          </a:prstGeom>
          <a:solidFill>
            <a:srgbClr val="00B8FF"/>
          </a:solidFill>
          <a:ln w="3175" cap="flat" cmpd="sng" algn="ctr">
            <a:solidFill>
              <a:schemeClr val="bg1">
                <a:lumMod val="65000"/>
              </a:schemeClr>
            </a:solidFill>
            <a:prstDash val="solid"/>
            <a:round/>
            <a:headEnd type="none" w="med" len="med"/>
            <a:tailEnd type="arrow"/>
          </a:ln>
          <a:effectLst>
            <a:glow rad="101600">
              <a:schemeClr val="bg1">
                <a:lumMod val="65000"/>
                <a:alpha val="34000"/>
              </a:schemeClr>
            </a:glow>
          </a:effectLst>
        </p:spPr>
      </p:cxnSp>
      <p:sp>
        <p:nvSpPr>
          <p:cNvPr id="14" name="Text Box 2"/>
          <p:cNvSpPr txBox="1">
            <a:spLocks noChangeArrowheads="1"/>
          </p:cNvSpPr>
          <p:nvPr/>
        </p:nvSpPr>
        <p:spPr bwMode="auto">
          <a:xfrm>
            <a:off x="4499993" y="2204866"/>
            <a:ext cx="2171725" cy="430887"/>
          </a:xfrm>
          <a:prstGeom prst="rect">
            <a:avLst/>
          </a:prstGeom>
          <a:noFill/>
          <a:ln w="3175" cmpd="sng">
            <a:solidFill>
              <a:schemeClr val="bg1">
                <a:lumMod val="65000"/>
              </a:schemeClr>
            </a:solidFill>
            <a:miter lim="800000"/>
            <a:headEnd/>
            <a:tailEnd/>
          </a:ln>
          <a:effectLst>
            <a:glow rad="203200">
              <a:schemeClr val="bg1">
                <a:lumMod val="65000"/>
                <a:alpha val="34000"/>
              </a:schemeClr>
            </a:glow>
            <a:outerShdw blurRad="63500" dist="38099" dir="2700000" algn="ctr" rotWithShape="0">
              <a:schemeClr val="bg2">
                <a:alpha val="74998"/>
              </a:schemeClr>
            </a:outerShdw>
          </a:effectLst>
          <a:extLst>
            <a:ext uri="{909E8E84-426E-40dd-AFC4-6F175D3DCCD1}">
              <a14:hiddenFill xmlns:a14="http://schemas.microsoft.com/office/drawing/2010/main">
                <a:solidFill>
                  <a:schemeClr val="accent1"/>
                </a:solidFill>
              </a14:hiddenFill>
            </a:ext>
          </a:extLst>
        </p:spPr>
        <p:txBody>
          <a:bodyPr wrap="square">
            <a:spAutoFit/>
          </a:bodyPr>
          <a:lstStyle/>
          <a:p>
            <a:pPr algn="ctr">
              <a:spcBef>
                <a:spcPct val="50000"/>
              </a:spcBef>
            </a:pPr>
            <a:r>
              <a:rPr lang="en-GB" i="0" dirty="0" smtClean="0">
                <a:solidFill>
                  <a:schemeClr val="bg1">
                    <a:lumMod val="75000"/>
                  </a:schemeClr>
                </a:solidFill>
                <a:effectLst>
                  <a:glow rad="101600">
                    <a:schemeClr val="tx1">
                      <a:alpha val="75000"/>
                    </a:schemeClr>
                  </a:glow>
                </a:effectLst>
              </a:rPr>
              <a:t>other stuff</a:t>
            </a:r>
            <a:endParaRPr lang="en-GB" i="0" dirty="0">
              <a:solidFill>
                <a:schemeClr val="bg1">
                  <a:lumMod val="75000"/>
                </a:schemeClr>
              </a:solidFill>
              <a:effectLst>
                <a:glow rad="101600">
                  <a:schemeClr val="tx1">
                    <a:alpha val="75000"/>
                  </a:schemeClr>
                </a:glow>
              </a:effectLst>
            </a:endParaRPr>
          </a:p>
        </p:txBody>
      </p:sp>
      <p:sp>
        <p:nvSpPr>
          <p:cNvPr id="16" name="Text Box 2"/>
          <p:cNvSpPr txBox="1">
            <a:spLocks noChangeArrowheads="1"/>
          </p:cNvSpPr>
          <p:nvPr/>
        </p:nvSpPr>
        <p:spPr bwMode="auto">
          <a:xfrm>
            <a:off x="4283969" y="4005066"/>
            <a:ext cx="2171725" cy="430887"/>
          </a:xfrm>
          <a:prstGeom prst="rect">
            <a:avLst/>
          </a:prstGeom>
          <a:noFill/>
          <a:ln w="3175" cmpd="sng">
            <a:solidFill>
              <a:schemeClr val="bg1">
                <a:lumMod val="65000"/>
              </a:schemeClr>
            </a:solidFill>
            <a:miter lim="800000"/>
            <a:headEnd/>
            <a:tailEnd/>
          </a:ln>
          <a:effectLst>
            <a:glow rad="203200">
              <a:schemeClr val="bg1">
                <a:lumMod val="65000"/>
                <a:alpha val="34000"/>
              </a:schemeClr>
            </a:glow>
            <a:outerShdw blurRad="63500" dist="38099" dir="2700000" algn="ctr" rotWithShape="0">
              <a:schemeClr val="bg2">
                <a:alpha val="74998"/>
              </a:schemeClr>
            </a:outerShdw>
          </a:effectLst>
          <a:extLst>
            <a:ext uri="{909E8E84-426E-40dd-AFC4-6F175D3DCCD1}">
              <a14:hiddenFill xmlns:a14="http://schemas.microsoft.com/office/drawing/2010/main">
                <a:solidFill>
                  <a:schemeClr val="accent1"/>
                </a:solidFill>
              </a14:hiddenFill>
            </a:ext>
          </a:extLst>
        </p:spPr>
        <p:txBody>
          <a:bodyPr wrap="square">
            <a:spAutoFit/>
          </a:bodyPr>
          <a:lstStyle/>
          <a:p>
            <a:pPr algn="ctr">
              <a:spcBef>
                <a:spcPct val="50000"/>
              </a:spcBef>
            </a:pPr>
            <a:r>
              <a:rPr lang="en-GB" i="0" dirty="0" smtClean="0">
                <a:solidFill>
                  <a:schemeClr val="bg1">
                    <a:lumMod val="75000"/>
                  </a:schemeClr>
                </a:solidFill>
                <a:effectLst>
                  <a:glow rad="101600">
                    <a:schemeClr val="tx1">
                      <a:alpha val="75000"/>
                    </a:schemeClr>
                  </a:glow>
                </a:effectLst>
              </a:rPr>
              <a:t>other stuff</a:t>
            </a:r>
            <a:endParaRPr lang="en-GB" i="0" dirty="0">
              <a:solidFill>
                <a:schemeClr val="bg1">
                  <a:lumMod val="75000"/>
                </a:schemeClr>
              </a:solidFill>
              <a:effectLst>
                <a:glow rad="101600">
                  <a:schemeClr val="tx1">
                    <a:alpha val="75000"/>
                  </a:schemeClr>
                </a:glow>
              </a:effectLst>
            </a:endParaRPr>
          </a:p>
        </p:txBody>
      </p:sp>
      <p:sp>
        <p:nvSpPr>
          <p:cNvPr id="18" name="Text Box 2"/>
          <p:cNvSpPr txBox="1">
            <a:spLocks noChangeArrowheads="1"/>
          </p:cNvSpPr>
          <p:nvPr/>
        </p:nvSpPr>
        <p:spPr bwMode="auto">
          <a:xfrm>
            <a:off x="2627784" y="692698"/>
            <a:ext cx="3024336" cy="769441"/>
          </a:xfrm>
          <a:prstGeom prst="rect">
            <a:avLst/>
          </a:prstGeom>
          <a:noFill/>
          <a:ln w="3175" cmpd="sng">
            <a:solidFill>
              <a:srgbClr val="FFFFFF"/>
            </a:solidFill>
            <a:miter lim="800000"/>
            <a:headEnd/>
            <a:tailEnd/>
          </a:ln>
          <a:effectLst>
            <a:glow rad="203200">
              <a:schemeClr val="bg1">
                <a:lumMod val="65000"/>
                <a:alpha val="34000"/>
              </a:schemeClr>
            </a:glow>
            <a:outerShdw blurRad="63500" dist="38099" dir="2700000" algn="ctr" rotWithShape="0">
              <a:schemeClr val="bg2">
                <a:alpha val="74998"/>
              </a:schemeClr>
            </a:outerShdw>
          </a:effectLst>
          <a:extLst>
            <a:ext uri="{909E8E84-426E-40dd-AFC4-6F175D3DCCD1}">
              <a14:hiddenFill xmlns:a14="http://schemas.microsoft.com/office/drawing/2010/main">
                <a:solidFill>
                  <a:schemeClr val="accent1"/>
                </a:solidFill>
              </a14:hiddenFill>
            </a:ext>
          </a:extLst>
        </p:spPr>
        <p:txBody>
          <a:bodyPr wrap="square">
            <a:spAutoFit/>
          </a:bodyPr>
          <a:lstStyle/>
          <a:p>
            <a:pPr algn="ctr">
              <a:spcBef>
                <a:spcPct val="50000"/>
              </a:spcBef>
            </a:pPr>
            <a:r>
              <a:rPr lang="en-GB" i="0" dirty="0" smtClean="0">
                <a:effectLst>
                  <a:glow rad="101600">
                    <a:schemeClr val="tx1">
                      <a:alpha val="75000"/>
                    </a:schemeClr>
                  </a:glow>
                </a:effectLst>
              </a:rPr>
              <a:t>minimal theory of </a:t>
            </a:r>
            <a:br>
              <a:rPr lang="en-GB" i="0" dirty="0" smtClean="0">
                <a:effectLst>
                  <a:glow rad="101600">
                    <a:schemeClr val="tx1">
                      <a:alpha val="75000"/>
                    </a:schemeClr>
                  </a:glow>
                </a:effectLst>
              </a:rPr>
            </a:br>
            <a:r>
              <a:rPr lang="en-GB" i="0" dirty="0" smtClean="0">
                <a:effectLst>
                  <a:glow rad="101600">
                    <a:schemeClr val="tx1">
                      <a:alpha val="75000"/>
                    </a:schemeClr>
                  </a:glow>
                </a:effectLst>
              </a:rPr>
              <a:t>mind cognition</a:t>
            </a:r>
            <a:endParaRPr lang="en-GB" i="0" dirty="0">
              <a:effectLst>
                <a:glow rad="101600">
                  <a:schemeClr val="tx1">
                    <a:alpha val="75000"/>
                  </a:schemeClr>
                </a:glow>
              </a:effectLst>
            </a:endParaRPr>
          </a:p>
        </p:txBody>
      </p:sp>
      <p:cxnSp>
        <p:nvCxnSpPr>
          <p:cNvPr id="19" name="Straight Arrow Connector 18"/>
          <p:cNvCxnSpPr>
            <a:stCxn id="18" idx="2"/>
          </p:cNvCxnSpPr>
          <p:nvPr/>
        </p:nvCxnSpPr>
        <p:spPr bwMode="auto">
          <a:xfrm flipH="1">
            <a:off x="2771800" y="1462139"/>
            <a:ext cx="1368152" cy="742727"/>
          </a:xfrm>
          <a:prstGeom prst="straightConnector1">
            <a:avLst/>
          </a:prstGeom>
          <a:solidFill>
            <a:srgbClr val="00B8FF"/>
          </a:solidFill>
          <a:ln w="3175" cap="flat" cmpd="sng" algn="ctr">
            <a:solidFill>
              <a:schemeClr val="bg1"/>
            </a:solidFill>
            <a:prstDash val="solid"/>
            <a:round/>
            <a:headEnd type="none" w="med" len="med"/>
            <a:tailEnd type="arrow"/>
          </a:ln>
          <a:effectLst>
            <a:glow rad="101600">
              <a:schemeClr val="bg1">
                <a:lumMod val="65000"/>
                <a:alpha val="34000"/>
              </a:schemeClr>
            </a:glow>
          </a:effectLst>
        </p:spPr>
      </p:cxnSp>
    </p:spTree>
    <p:extLst>
      <p:ext uri="{BB962C8B-B14F-4D97-AF65-F5344CB8AC3E}">
        <p14:creationId xmlns:p14="http://schemas.microsoft.com/office/powerpoint/2010/main" val="375203319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89" name="Picture 1"/>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 y="0"/>
            <a:ext cx="9134475" cy="6858000"/>
          </a:xfrm>
          <a:prstGeom prst="rect">
            <a:avLst/>
          </a:prstGeom>
          <a:noFill/>
          <a:ln w="9525">
            <a:noFill/>
            <a:round/>
            <a:headEnd/>
            <a:tailEnd/>
          </a:ln>
          <a:effectLst/>
        </p:spPr>
      </p:pic>
    </p:spTree>
    <p:extLst>
      <p:ext uri="{BB962C8B-B14F-4D97-AF65-F5344CB8AC3E}">
        <p14:creationId xmlns:p14="http://schemas.microsoft.com/office/powerpoint/2010/main" val="348189584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defRPr kumimoji="0" lang="en-GB" sz="2200" b="0" i="1" u="none" strike="noStrike" cap="none" normalizeH="0" baseline="0">
            <a:ln>
              <a:noFill/>
            </a:ln>
            <a:solidFill>
              <a:schemeClr val="bg1"/>
            </a:solidFill>
            <a:effectLst/>
            <a:latin typeface="Myriad Web"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defRPr kumimoji="0" lang="en-GB" sz="2200" b="0" i="1" u="none" strike="noStrike" cap="none" normalizeH="0" baseline="0">
            <a:ln>
              <a:noFill/>
            </a:ln>
            <a:solidFill>
              <a:schemeClr val="bg1"/>
            </a:solidFill>
            <a:effectLst/>
            <a:latin typeface="Myriad Web"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50328</TotalTime>
  <Words>5114</Words>
  <Application>Microsoft Macintosh PowerPoint</Application>
  <PresentationFormat>On-screen Show (4:3)</PresentationFormat>
  <Paragraphs>674</Paragraphs>
  <Slides>97</Slides>
  <Notes>40</Notes>
  <HiddenSlides>0</HiddenSlides>
  <MMClips>0</MMClips>
  <ScaleCrop>false</ScaleCrop>
  <HeadingPairs>
    <vt:vector size="4" baseType="variant">
      <vt:variant>
        <vt:lpstr>Theme</vt:lpstr>
      </vt:variant>
      <vt:variant>
        <vt:i4>1</vt:i4>
      </vt:variant>
      <vt:variant>
        <vt:lpstr>Slide Titles</vt:lpstr>
      </vt:variant>
      <vt:variant>
        <vt:i4>97</vt:i4>
      </vt:variant>
    </vt:vector>
  </HeadingPairs>
  <TitlesOfParts>
    <vt:vector size="9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steve</dc:creator>
  <cp:keywords/>
  <dc:description/>
  <cp:lastModifiedBy>stev e</cp:lastModifiedBy>
  <cp:revision>1800</cp:revision>
  <cp:lastPrinted>2011-11-02T21:41:02Z</cp:lastPrinted>
  <dcterms:created xsi:type="dcterms:W3CDTF">2010-11-22T10:27:15Z</dcterms:created>
  <dcterms:modified xsi:type="dcterms:W3CDTF">2011-11-02T22:07:54Z</dcterms:modified>
  <cp:category/>
</cp:coreProperties>
</file>